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8" r:id="rId3"/>
    <p:sldId id="261" r:id="rId4"/>
    <p:sldId id="260" r:id="rId5"/>
    <p:sldId id="262" r:id="rId6"/>
    <p:sldId id="265" r:id="rId7"/>
    <p:sldId id="266" r:id="rId8"/>
    <p:sldId id="267" r:id="rId9"/>
    <p:sldId id="269" r:id="rId10"/>
    <p:sldId id="268" r:id="rId11"/>
    <p:sldId id="271"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5" r:id="rId26"/>
    <p:sldId id="288" r:id="rId27"/>
    <p:sldId id="289" r:id="rId28"/>
    <p:sldId id="290" r:id="rId29"/>
    <p:sldId id="287" r:id="rId30"/>
    <p:sldId id="291" r:id="rId31"/>
    <p:sldId id="292" r:id="rId32"/>
    <p:sldId id="2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48857-647F-4736-9678-A0B9E3444C29}" type="datetimeFigureOut">
              <a:rPr lang="en-US" smtClean="0"/>
              <a:t>10/19/2017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1589A-C74C-458A-B867-1E74E703D8FE}" type="slidenum">
              <a:rPr lang="en-US" smtClean="0"/>
              <a:t>‹#›</a:t>
            </a:fld>
            <a:endParaRPr lang="en-US"/>
          </a:p>
        </p:txBody>
      </p:sp>
    </p:spTree>
    <p:extLst>
      <p:ext uri="{BB962C8B-B14F-4D97-AF65-F5344CB8AC3E}">
        <p14:creationId xmlns:p14="http://schemas.microsoft.com/office/powerpoint/2010/main" val="304534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1B5675-3DD4-4689-8919-FB9F0DBC6AA2}" type="slidenum">
              <a:rPr lang="en-GB" smtClean="0"/>
              <a:t>2</a:t>
            </a:fld>
            <a:endParaRPr lang="en-GB"/>
          </a:p>
        </p:txBody>
      </p:sp>
    </p:spTree>
    <p:extLst>
      <p:ext uri="{BB962C8B-B14F-4D97-AF65-F5344CB8AC3E}">
        <p14:creationId xmlns:p14="http://schemas.microsoft.com/office/powerpoint/2010/main" val="40857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B33E2B-627D-41DF-852D-B23478F65E1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4C0A1-1DD9-4DB7-8E0F-364EF479C3BA}" type="slidenum">
              <a:rPr lang="en-US" smtClean="0"/>
              <a:t>‹#›</a:t>
            </a:fld>
            <a:endParaRPr lang="en-US"/>
          </a:p>
        </p:txBody>
      </p:sp>
    </p:spTree>
    <p:extLst>
      <p:ext uri="{BB962C8B-B14F-4D97-AF65-F5344CB8AC3E}">
        <p14:creationId xmlns:p14="http://schemas.microsoft.com/office/powerpoint/2010/main" val="156218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B33E2B-627D-41DF-852D-B23478F65E1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4C0A1-1DD9-4DB7-8E0F-364EF479C3BA}" type="slidenum">
              <a:rPr lang="en-US" smtClean="0"/>
              <a:t>‹#›</a:t>
            </a:fld>
            <a:endParaRPr lang="en-US"/>
          </a:p>
        </p:txBody>
      </p:sp>
    </p:spTree>
    <p:extLst>
      <p:ext uri="{BB962C8B-B14F-4D97-AF65-F5344CB8AC3E}">
        <p14:creationId xmlns:p14="http://schemas.microsoft.com/office/powerpoint/2010/main" val="351097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B33E2B-627D-41DF-852D-B23478F65E1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4C0A1-1DD9-4DB7-8E0F-364EF479C3BA}" type="slidenum">
              <a:rPr lang="en-US" smtClean="0"/>
              <a:t>‹#›</a:t>
            </a:fld>
            <a:endParaRPr lang="en-US"/>
          </a:p>
        </p:txBody>
      </p:sp>
    </p:spTree>
    <p:extLst>
      <p:ext uri="{BB962C8B-B14F-4D97-AF65-F5344CB8AC3E}">
        <p14:creationId xmlns:p14="http://schemas.microsoft.com/office/powerpoint/2010/main" val="297420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B33E2B-627D-41DF-852D-B23478F65E1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4C0A1-1DD9-4DB7-8E0F-364EF479C3BA}" type="slidenum">
              <a:rPr lang="en-US" smtClean="0"/>
              <a:t>‹#›</a:t>
            </a:fld>
            <a:endParaRPr lang="en-US"/>
          </a:p>
        </p:txBody>
      </p:sp>
    </p:spTree>
    <p:extLst>
      <p:ext uri="{BB962C8B-B14F-4D97-AF65-F5344CB8AC3E}">
        <p14:creationId xmlns:p14="http://schemas.microsoft.com/office/powerpoint/2010/main" val="79816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33E2B-627D-41DF-852D-B23478F65E1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4C0A1-1DD9-4DB7-8E0F-364EF479C3BA}" type="slidenum">
              <a:rPr lang="en-US" smtClean="0"/>
              <a:t>‹#›</a:t>
            </a:fld>
            <a:endParaRPr lang="en-US"/>
          </a:p>
        </p:txBody>
      </p:sp>
    </p:spTree>
    <p:extLst>
      <p:ext uri="{BB962C8B-B14F-4D97-AF65-F5344CB8AC3E}">
        <p14:creationId xmlns:p14="http://schemas.microsoft.com/office/powerpoint/2010/main" val="40909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B33E2B-627D-41DF-852D-B23478F65E1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4C0A1-1DD9-4DB7-8E0F-364EF479C3BA}" type="slidenum">
              <a:rPr lang="en-US" smtClean="0"/>
              <a:t>‹#›</a:t>
            </a:fld>
            <a:endParaRPr lang="en-US"/>
          </a:p>
        </p:txBody>
      </p:sp>
    </p:spTree>
    <p:extLst>
      <p:ext uri="{BB962C8B-B14F-4D97-AF65-F5344CB8AC3E}">
        <p14:creationId xmlns:p14="http://schemas.microsoft.com/office/powerpoint/2010/main" val="383070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B33E2B-627D-41DF-852D-B23478F65E1D}"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4C0A1-1DD9-4DB7-8E0F-364EF479C3BA}" type="slidenum">
              <a:rPr lang="en-US" smtClean="0"/>
              <a:t>‹#›</a:t>
            </a:fld>
            <a:endParaRPr lang="en-US"/>
          </a:p>
        </p:txBody>
      </p:sp>
    </p:spTree>
    <p:extLst>
      <p:ext uri="{BB962C8B-B14F-4D97-AF65-F5344CB8AC3E}">
        <p14:creationId xmlns:p14="http://schemas.microsoft.com/office/powerpoint/2010/main" val="413984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B33E2B-627D-41DF-852D-B23478F65E1D}"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4C0A1-1DD9-4DB7-8E0F-364EF479C3BA}" type="slidenum">
              <a:rPr lang="en-US" smtClean="0"/>
              <a:t>‹#›</a:t>
            </a:fld>
            <a:endParaRPr lang="en-US"/>
          </a:p>
        </p:txBody>
      </p:sp>
    </p:spTree>
    <p:extLst>
      <p:ext uri="{BB962C8B-B14F-4D97-AF65-F5344CB8AC3E}">
        <p14:creationId xmlns:p14="http://schemas.microsoft.com/office/powerpoint/2010/main" val="268171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33E2B-627D-41DF-852D-B23478F65E1D}"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4C0A1-1DD9-4DB7-8E0F-364EF479C3BA}" type="slidenum">
              <a:rPr lang="en-US" smtClean="0"/>
              <a:t>‹#›</a:t>
            </a:fld>
            <a:endParaRPr lang="en-US"/>
          </a:p>
        </p:txBody>
      </p:sp>
    </p:spTree>
    <p:extLst>
      <p:ext uri="{BB962C8B-B14F-4D97-AF65-F5344CB8AC3E}">
        <p14:creationId xmlns:p14="http://schemas.microsoft.com/office/powerpoint/2010/main" val="119013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33E2B-627D-41DF-852D-B23478F65E1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4C0A1-1DD9-4DB7-8E0F-364EF479C3BA}" type="slidenum">
              <a:rPr lang="en-US" smtClean="0"/>
              <a:t>‹#›</a:t>
            </a:fld>
            <a:endParaRPr lang="en-US"/>
          </a:p>
        </p:txBody>
      </p:sp>
    </p:spTree>
    <p:extLst>
      <p:ext uri="{BB962C8B-B14F-4D97-AF65-F5344CB8AC3E}">
        <p14:creationId xmlns:p14="http://schemas.microsoft.com/office/powerpoint/2010/main" val="349027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33E2B-627D-41DF-852D-B23478F65E1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4C0A1-1DD9-4DB7-8E0F-364EF479C3BA}" type="slidenum">
              <a:rPr lang="en-US" smtClean="0"/>
              <a:t>‹#›</a:t>
            </a:fld>
            <a:endParaRPr lang="en-US"/>
          </a:p>
        </p:txBody>
      </p:sp>
    </p:spTree>
    <p:extLst>
      <p:ext uri="{BB962C8B-B14F-4D97-AF65-F5344CB8AC3E}">
        <p14:creationId xmlns:p14="http://schemas.microsoft.com/office/powerpoint/2010/main" val="133592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33E2B-627D-41DF-852D-B23478F65E1D}" type="datetimeFigureOut">
              <a:rPr lang="en-US" smtClean="0"/>
              <a:t>10/19/2017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4C0A1-1DD9-4DB7-8E0F-364EF479C3BA}" type="slidenum">
              <a:rPr lang="en-US" smtClean="0"/>
              <a:t>‹#›</a:t>
            </a:fld>
            <a:endParaRPr lang="en-US"/>
          </a:p>
        </p:txBody>
      </p:sp>
    </p:spTree>
    <p:extLst>
      <p:ext uri="{BB962C8B-B14F-4D97-AF65-F5344CB8AC3E}">
        <p14:creationId xmlns:p14="http://schemas.microsoft.com/office/powerpoint/2010/main" val="4195019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kerboodle.com/"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3846" y="1030145"/>
            <a:ext cx="7886700" cy="1325563"/>
          </a:xfrm>
        </p:spPr>
        <p:txBody>
          <a:bodyPr>
            <a:normAutofit fontScale="90000"/>
          </a:bodyPr>
          <a:lstStyle/>
          <a:p>
            <a:pPr algn="ctr"/>
            <a:r>
              <a:rPr lang="en-GB" sz="6600" b="1" dirty="0" smtClean="0">
                <a:latin typeface="Arial" panose="020B0604020202020204" pitchFamily="34" charset="0"/>
                <a:cs typeface="Arial" panose="020B0604020202020204" pitchFamily="34" charset="0"/>
              </a:rPr>
              <a:t>Year 11 Information Evening</a:t>
            </a:r>
            <a:br>
              <a:rPr lang="en-GB" sz="6600" b="1" dirty="0" smtClean="0">
                <a:latin typeface="Arial" panose="020B0604020202020204" pitchFamily="34" charset="0"/>
                <a:cs typeface="Arial" panose="020B0604020202020204" pitchFamily="34" charset="0"/>
              </a:rPr>
            </a:br>
            <a:r>
              <a:rPr lang="en-GB" sz="6600" b="1" dirty="0" smtClean="0">
                <a:latin typeface="Arial" panose="020B0604020202020204" pitchFamily="34" charset="0"/>
                <a:cs typeface="Arial" panose="020B0604020202020204" pitchFamily="34" charset="0"/>
              </a:rPr>
              <a:t>Class of 2018</a:t>
            </a:r>
            <a:r>
              <a:rPr lang="en-GB" sz="6600" b="1" u="sng" dirty="0" smtClean="0">
                <a:latin typeface="Arial" panose="020B0604020202020204" pitchFamily="34" charset="0"/>
                <a:cs typeface="Arial" panose="020B0604020202020204" pitchFamily="34" charset="0"/>
              </a:rPr>
              <a:t/>
            </a:r>
            <a:br>
              <a:rPr lang="en-GB" sz="6600" b="1" u="sng" dirty="0" smtClean="0">
                <a:latin typeface="Arial" panose="020B0604020202020204" pitchFamily="34" charset="0"/>
                <a:cs typeface="Arial" panose="020B0604020202020204" pitchFamily="34" charset="0"/>
              </a:rPr>
            </a:br>
            <a:r>
              <a:rPr lang="en-GB" sz="6600" b="1" u="sng" dirty="0" smtClean="0">
                <a:latin typeface="Arial" panose="020B0604020202020204" pitchFamily="34" charset="0"/>
                <a:cs typeface="Arial" panose="020B0604020202020204" pitchFamily="34" charset="0"/>
              </a:rPr>
              <a:t> </a:t>
            </a:r>
            <a:endParaRPr lang="en-US" sz="6600" b="1" u="sng"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1666" y="2455275"/>
            <a:ext cx="3053544" cy="4284270"/>
          </a:xfrm>
          <a:prstGeom prst="rect">
            <a:avLst/>
          </a:prstGeom>
        </p:spPr>
      </p:pic>
    </p:spTree>
    <p:extLst>
      <p:ext uri="{BB962C8B-B14F-4D97-AF65-F5344CB8AC3E}">
        <p14:creationId xmlns:p14="http://schemas.microsoft.com/office/powerpoint/2010/main" val="952283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mn-lt"/>
              </a:rPr>
              <a:t>Parental Roles</a:t>
            </a:r>
            <a:endParaRPr lang="en-GB" b="1" u="sng" dirty="0">
              <a:latin typeface="+mn-lt"/>
            </a:endParaRPr>
          </a:p>
        </p:txBody>
      </p:sp>
      <p:sp>
        <p:nvSpPr>
          <p:cNvPr id="4" name="TextBox 3"/>
          <p:cNvSpPr txBox="1"/>
          <p:nvPr/>
        </p:nvSpPr>
        <p:spPr>
          <a:xfrm>
            <a:off x="739471" y="1690689"/>
            <a:ext cx="7991061" cy="4093428"/>
          </a:xfrm>
          <a:prstGeom prst="rect">
            <a:avLst/>
          </a:prstGeom>
          <a:noFill/>
        </p:spPr>
        <p:txBody>
          <a:bodyPr wrap="square" rtlCol="0">
            <a:spAutoFit/>
          </a:bodyPr>
          <a:lstStyle/>
          <a:p>
            <a:r>
              <a:rPr lang="en-GB" sz="3200" b="1" dirty="0" smtClean="0"/>
              <a:t>Supporter and Cheerleader</a:t>
            </a:r>
          </a:p>
          <a:p>
            <a:endParaRPr lang="en-GB" sz="3200" dirty="0"/>
          </a:p>
          <a:p>
            <a:pPr marL="457200" indent="-457200">
              <a:buFont typeface="Arial" panose="020B0604020202020204" pitchFamily="34" charset="0"/>
              <a:buChar char="•"/>
            </a:pPr>
            <a:r>
              <a:rPr lang="en-GB" sz="3200" dirty="0" smtClean="0"/>
              <a:t>Your chief role will always be that of the person who cares most in the world, who is champion of their needs, admirer of every achievement and who will always be proud of them and love them, whatever happens.</a:t>
            </a:r>
          </a:p>
          <a:p>
            <a:endParaRPr lang="en-GB" dirty="0" smtClean="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7722" y="207818"/>
            <a:ext cx="962970" cy="1351094"/>
          </a:xfrm>
          <a:prstGeom prst="rect">
            <a:avLst/>
          </a:prstGeom>
        </p:spPr>
      </p:pic>
    </p:spTree>
    <p:extLst>
      <p:ext uri="{BB962C8B-B14F-4D97-AF65-F5344CB8AC3E}">
        <p14:creationId xmlns:p14="http://schemas.microsoft.com/office/powerpoint/2010/main" val="3620381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rotWithShape="1">
          <a:blip r:embed="rId2"/>
          <a:srcRect t="16275" r="1385" b="34210"/>
          <a:stretch/>
        </p:blipFill>
        <p:spPr>
          <a:xfrm>
            <a:off x="180474" y="135832"/>
            <a:ext cx="8807115" cy="3184884"/>
          </a:xfrm>
          <a:prstGeom prst="rect">
            <a:avLst/>
          </a:prstGeom>
        </p:spPr>
      </p:pic>
      <p:sp>
        <p:nvSpPr>
          <p:cNvPr id="4" name="TextBox 3"/>
          <p:cNvSpPr txBox="1"/>
          <p:nvPr/>
        </p:nvSpPr>
        <p:spPr>
          <a:xfrm>
            <a:off x="276726" y="3320716"/>
            <a:ext cx="8710863" cy="3477875"/>
          </a:xfrm>
          <a:prstGeom prst="rect">
            <a:avLst/>
          </a:prstGeom>
          <a:noFill/>
        </p:spPr>
        <p:txBody>
          <a:bodyPr wrap="square" rtlCol="0">
            <a:spAutoFit/>
          </a:bodyPr>
          <a:lstStyle/>
          <a:p>
            <a:r>
              <a:rPr lang="en-GB" sz="2000" dirty="0" smtClean="0"/>
              <a:t>@camshillks4 </a:t>
            </a:r>
          </a:p>
          <a:p>
            <a:r>
              <a:rPr lang="en-GB" sz="2000" dirty="0" smtClean="0"/>
              <a:t>@</a:t>
            </a:r>
            <a:r>
              <a:rPr lang="en-GB" sz="2000" dirty="0" err="1" smtClean="0"/>
              <a:t>GCSEtoolkit</a:t>
            </a:r>
            <a:endParaRPr lang="en-GB" sz="2000" dirty="0" smtClean="0"/>
          </a:p>
          <a:p>
            <a:r>
              <a:rPr lang="en-GB" sz="2000" dirty="0" smtClean="0"/>
              <a:t>@GCSErevision101</a:t>
            </a:r>
          </a:p>
          <a:p>
            <a:r>
              <a:rPr lang="en-GB" sz="2000" dirty="0" smtClean="0"/>
              <a:t>@</a:t>
            </a:r>
            <a:r>
              <a:rPr lang="en-GB" sz="2000" dirty="0" err="1" smtClean="0"/>
              <a:t>GCSEpod</a:t>
            </a:r>
            <a:endParaRPr lang="en-GB" sz="2000" dirty="0" smtClean="0"/>
          </a:p>
          <a:p>
            <a:r>
              <a:rPr lang="en-GB" sz="2000" dirty="0" smtClean="0"/>
              <a:t>@</a:t>
            </a:r>
            <a:r>
              <a:rPr lang="en-GB" sz="2000" dirty="0" err="1" smtClean="0"/>
              <a:t>RevisionTopTips</a:t>
            </a:r>
            <a:endParaRPr lang="en-GB" sz="2000" dirty="0" smtClean="0"/>
          </a:p>
          <a:p>
            <a:r>
              <a:rPr lang="en-GB" sz="2000" dirty="0" smtClean="0"/>
              <a:t>@</a:t>
            </a:r>
            <a:r>
              <a:rPr lang="en-GB" sz="2000" dirty="0" err="1" smtClean="0"/>
              <a:t>examanxiety</a:t>
            </a:r>
            <a:endParaRPr lang="en-GB" sz="2000" dirty="0" smtClean="0"/>
          </a:p>
          <a:p>
            <a:r>
              <a:rPr lang="en-GB" sz="2000" dirty="0" smtClean="0">
                <a:hlinkClick r:id="rId3"/>
              </a:rPr>
              <a:t>www.kerboodle.com</a:t>
            </a:r>
            <a:endParaRPr lang="en-GB" sz="2000" dirty="0" smtClean="0"/>
          </a:p>
          <a:p>
            <a:endParaRPr lang="en-GB" sz="2000" dirty="0" smtClean="0"/>
          </a:p>
          <a:p>
            <a:endParaRPr lang="en-GB" sz="2000" dirty="0"/>
          </a:p>
          <a:p>
            <a:r>
              <a:rPr lang="en-GB" sz="2000" dirty="0" smtClean="0"/>
              <a:t>Follow school departments on twitter for useful information</a:t>
            </a:r>
          </a:p>
          <a:p>
            <a:endParaRPr lang="en-GB" sz="2000" dirty="0" smtClean="0"/>
          </a:p>
        </p:txBody>
      </p:sp>
    </p:spTree>
    <p:extLst>
      <p:ext uri="{BB962C8B-B14F-4D97-AF65-F5344CB8AC3E}">
        <p14:creationId xmlns:p14="http://schemas.microsoft.com/office/powerpoint/2010/main" val="3712164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763" y="143540"/>
            <a:ext cx="8064896" cy="1020287"/>
          </a:xfrm>
        </p:spPr>
        <p:txBody>
          <a:bodyPr>
            <a:normAutofit/>
          </a:bodyPr>
          <a:lstStyle/>
          <a:p>
            <a:r>
              <a:rPr lang="en-GB" sz="3200" b="1" dirty="0" smtClean="0">
                <a:latin typeface="+mn-lt"/>
              </a:rPr>
              <a:t>We wish your child every success in Year 11 2017-2018 at Cams Hill School</a:t>
            </a:r>
            <a:endParaRPr lang="en-GB" sz="3200" b="1" dirty="0">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4836075"/>
            <a:ext cx="1352419" cy="189751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034207" y="1752577"/>
            <a:ext cx="3532496" cy="235499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94948" y="1711657"/>
            <a:ext cx="3009328" cy="20062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3287" y="4538661"/>
            <a:ext cx="2984278" cy="198951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4170" y="4644787"/>
            <a:ext cx="3069041" cy="204602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0895" y="1270378"/>
            <a:ext cx="3161731" cy="210782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1547705" y="2347792"/>
            <a:ext cx="2868304" cy="1912203"/>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3832416" y="3657577"/>
            <a:ext cx="2854388" cy="1902926"/>
          </a:xfrm>
          <a:prstGeom prst="rect">
            <a:avLst/>
          </a:prstGeom>
        </p:spPr>
      </p:pic>
    </p:spTree>
    <p:extLst>
      <p:ext uri="{BB962C8B-B14F-4D97-AF65-F5344CB8AC3E}">
        <p14:creationId xmlns:p14="http://schemas.microsoft.com/office/powerpoint/2010/main" val="993036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3218" y="1778411"/>
            <a:ext cx="6858000" cy="1790700"/>
          </a:xfrm>
        </p:spPr>
        <p:txBody>
          <a:bodyPr>
            <a:normAutofit fontScale="90000"/>
          </a:bodyPr>
          <a:lstStyle/>
          <a:p>
            <a:r>
              <a:rPr lang="en-GB" b="1" dirty="0" smtClean="0">
                <a:latin typeface="+mn-lt"/>
              </a:rPr>
              <a:t>Supporting your child with English Language and English Literature at home</a:t>
            </a:r>
            <a:endParaRPr lang="en-GB" b="1"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4836075"/>
            <a:ext cx="1352419" cy="1897510"/>
          </a:xfrm>
          <a:prstGeom prst="rect">
            <a:avLst/>
          </a:prstGeom>
        </p:spPr>
      </p:pic>
    </p:spTree>
    <p:extLst>
      <p:ext uri="{BB962C8B-B14F-4D97-AF65-F5344CB8AC3E}">
        <p14:creationId xmlns:p14="http://schemas.microsoft.com/office/powerpoint/2010/main" val="1838556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4546415"/>
              </p:ext>
            </p:extLst>
          </p:nvPr>
        </p:nvGraphicFramePr>
        <p:xfrm>
          <a:off x="1815716" y="205806"/>
          <a:ext cx="6646618" cy="6014594"/>
        </p:xfrm>
        <a:graphic>
          <a:graphicData uri="http://schemas.openxmlformats.org/drawingml/2006/table">
            <a:tbl>
              <a:tblPr firstRow="1" bandRow="1">
                <a:tableStyleId>{5C22544A-7EE6-4342-B048-85BDC9FD1C3A}</a:tableStyleId>
              </a:tblPr>
              <a:tblGrid>
                <a:gridCol w="3323309">
                  <a:extLst>
                    <a:ext uri="{9D8B030D-6E8A-4147-A177-3AD203B41FA5}">
                      <a16:colId xmlns:a16="http://schemas.microsoft.com/office/drawing/2014/main" val="20000"/>
                    </a:ext>
                  </a:extLst>
                </a:gridCol>
                <a:gridCol w="3323309">
                  <a:extLst>
                    <a:ext uri="{9D8B030D-6E8A-4147-A177-3AD203B41FA5}">
                      <a16:colId xmlns:a16="http://schemas.microsoft.com/office/drawing/2014/main" val="20001"/>
                    </a:ext>
                  </a:extLst>
                </a:gridCol>
              </a:tblGrid>
              <a:tr h="508826">
                <a:tc>
                  <a:txBody>
                    <a:bodyPr/>
                    <a:lstStyle/>
                    <a:p>
                      <a:pPr algn="ctr">
                        <a:lnSpc>
                          <a:spcPct val="107000"/>
                        </a:lnSpc>
                        <a:spcAft>
                          <a:spcPts val="0"/>
                        </a:spcAft>
                      </a:pPr>
                      <a:r>
                        <a:rPr lang="en-GB" sz="1600" dirty="0">
                          <a:solidFill>
                            <a:schemeClr val="tx1"/>
                          </a:solidFill>
                          <a:effectLst/>
                        </a:rPr>
                        <a:t>Paper 1: Explorations in creative reading and writing</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gn="ctr">
                        <a:lnSpc>
                          <a:spcPct val="107000"/>
                        </a:lnSpc>
                        <a:spcAft>
                          <a:spcPts val="0"/>
                        </a:spcAft>
                      </a:pPr>
                      <a:r>
                        <a:rPr lang="en-GB" sz="1600" dirty="0">
                          <a:solidFill>
                            <a:schemeClr val="tx1"/>
                          </a:solidFill>
                          <a:effectLst/>
                        </a:rPr>
                        <a:t>Paper 2: Writers’ viewpoints and perspectives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0"/>
                  </a:ext>
                </a:extLst>
              </a:tr>
              <a:tr h="949071">
                <a:tc>
                  <a:txBody>
                    <a:bodyPr/>
                    <a:lstStyle/>
                    <a:p>
                      <a:pPr>
                        <a:lnSpc>
                          <a:spcPct val="107000"/>
                        </a:lnSpc>
                        <a:spcAft>
                          <a:spcPts val="0"/>
                        </a:spcAft>
                      </a:pPr>
                      <a:r>
                        <a:rPr lang="en-GB" sz="1600" u="sng" dirty="0">
                          <a:effectLst/>
                        </a:rPr>
                        <a:t>How is it assessed?</a:t>
                      </a:r>
                      <a:endParaRPr lang="en-GB" sz="1400" dirty="0">
                        <a:effectLst/>
                      </a:endParaRPr>
                    </a:p>
                    <a:p>
                      <a:pPr>
                        <a:lnSpc>
                          <a:spcPct val="107000"/>
                        </a:lnSpc>
                        <a:spcAft>
                          <a:spcPts val="0"/>
                        </a:spcAft>
                      </a:pPr>
                      <a:r>
                        <a:rPr lang="en-GB" sz="1600" dirty="0">
                          <a:effectLst/>
                        </a:rPr>
                        <a:t>Written exam: 1 hour 45 minutes</a:t>
                      </a:r>
                      <a:endParaRPr lang="en-GB" sz="1400" dirty="0">
                        <a:effectLst/>
                      </a:endParaRPr>
                    </a:p>
                    <a:p>
                      <a:pPr>
                        <a:lnSpc>
                          <a:spcPct val="107000"/>
                        </a:lnSpc>
                        <a:spcAft>
                          <a:spcPts val="0"/>
                        </a:spcAft>
                      </a:pPr>
                      <a:r>
                        <a:rPr lang="en-GB" sz="1600" dirty="0">
                          <a:effectLst/>
                        </a:rPr>
                        <a:t>80 Marks </a:t>
                      </a:r>
                      <a:endParaRPr lang="en-GB" sz="1400" dirty="0">
                        <a:effectLst/>
                      </a:endParaRPr>
                    </a:p>
                    <a:p>
                      <a:pPr>
                        <a:lnSpc>
                          <a:spcPct val="107000"/>
                        </a:lnSpc>
                        <a:spcAft>
                          <a:spcPts val="0"/>
                        </a:spcAft>
                      </a:pPr>
                      <a:r>
                        <a:rPr lang="en-GB" sz="1600" dirty="0">
                          <a:effectLst/>
                        </a:rPr>
                        <a:t>50% of GCSE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1600" u="sng" dirty="0">
                          <a:effectLst/>
                        </a:rPr>
                        <a:t>How is it assessed?</a:t>
                      </a:r>
                      <a:endParaRPr lang="en-GB" sz="1400" dirty="0">
                        <a:effectLst/>
                      </a:endParaRPr>
                    </a:p>
                    <a:p>
                      <a:pPr>
                        <a:lnSpc>
                          <a:spcPct val="107000"/>
                        </a:lnSpc>
                        <a:spcAft>
                          <a:spcPts val="0"/>
                        </a:spcAft>
                      </a:pPr>
                      <a:r>
                        <a:rPr lang="en-GB" sz="1600" dirty="0">
                          <a:effectLst/>
                        </a:rPr>
                        <a:t>Written exam: 1 hour 45 minutes</a:t>
                      </a:r>
                      <a:endParaRPr lang="en-GB" sz="1400" dirty="0">
                        <a:effectLst/>
                      </a:endParaRPr>
                    </a:p>
                    <a:p>
                      <a:pPr>
                        <a:lnSpc>
                          <a:spcPct val="107000"/>
                        </a:lnSpc>
                        <a:spcAft>
                          <a:spcPts val="0"/>
                        </a:spcAft>
                      </a:pPr>
                      <a:r>
                        <a:rPr lang="en-GB" sz="1600" dirty="0">
                          <a:effectLst/>
                        </a:rPr>
                        <a:t>80 marks</a:t>
                      </a:r>
                      <a:endParaRPr lang="en-GB" sz="1400" dirty="0">
                        <a:effectLst/>
                      </a:endParaRPr>
                    </a:p>
                    <a:p>
                      <a:pPr>
                        <a:lnSpc>
                          <a:spcPct val="107000"/>
                        </a:lnSpc>
                        <a:spcAft>
                          <a:spcPts val="0"/>
                        </a:spcAft>
                      </a:pPr>
                      <a:r>
                        <a:rPr lang="en-GB" sz="1600" dirty="0">
                          <a:effectLst/>
                        </a:rPr>
                        <a:t>50% of GCSE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1"/>
                  </a:ext>
                </a:extLst>
              </a:tr>
              <a:tr h="2489930">
                <a:tc>
                  <a:txBody>
                    <a:bodyPr/>
                    <a:lstStyle/>
                    <a:p>
                      <a:pPr>
                        <a:lnSpc>
                          <a:spcPct val="107000"/>
                        </a:lnSpc>
                        <a:spcAft>
                          <a:spcPts val="0"/>
                        </a:spcAft>
                      </a:pPr>
                      <a:r>
                        <a:rPr lang="en-GB" sz="1600" u="sng" dirty="0">
                          <a:effectLst/>
                        </a:rPr>
                        <a:t>Section A: Reading </a:t>
                      </a:r>
                      <a:endParaRPr lang="en-GB" sz="1400" dirty="0">
                        <a:effectLst/>
                      </a:endParaRPr>
                    </a:p>
                    <a:p>
                      <a:pPr>
                        <a:lnSpc>
                          <a:spcPct val="107000"/>
                        </a:lnSpc>
                        <a:spcAft>
                          <a:spcPts val="0"/>
                        </a:spcAft>
                      </a:pPr>
                      <a:r>
                        <a:rPr lang="en-GB" sz="1600" dirty="0">
                          <a:effectLst/>
                        </a:rPr>
                        <a:t>40 Marks (a combination of questions) </a:t>
                      </a:r>
                      <a:endParaRPr lang="en-GB" sz="1400" dirty="0">
                        <a:effectLst/>
                      </a:endParaRPr>
                    </a:p>
                    <a:p>
                      <a:pPr>
                        <a:lnSpc>
                          <a:spcPct val="107000"/>
                        </a:lnSpc>
                        <a:spcAft>
                          <a:spcPts val="0"/>
                        </a:spcAft>
                      </a:pPr>
                      <a:r>
                        <a:rPr lang="en-GB" sz="1600" dirty="0">
                          <a:effectLst/>
                        </a:rPr>
                        <a:t>One literature fiction text will be provided. The questions will be based on this text. </a:t>
                      </a:r>
                      <a:endParaRPr lang="en-GB" sz="1400" dirty="0">
                        <a:effectLst/>
                      </a:endParaRPr>
                    </a:p>
                    <a:p>
                      <a:pPr>
                        <a:lnSpc>
                          <a:spcPct val="107000"/>
                        </a:lnSpc>
                        <a:spcAft>
                          <a:spcPts val="0"/>
                        </a:spcAft>
                      </a:pPr>
                      <a:r>
                        <a:rPr lang="en-GB" sz="1600" u="sng" dirty="0">
                          <a:effectLst/>
                        </a:rPr>
                        <a:t>Section B: Writing </a:t>
                      </a:r>
                      <a:endParaRPr lang="en-GB" sz="1400" dirty="0">
                        <a:effectLst/>
                      </a:endParaRPr>
                    </a:p>
                    <a:p>
                      <a:pPr>
                        <a:lnSpc>
                          <a:spcPct val="107000"/>
                        </a:lnSpc>
                        <a:spcAft>
                          <a:spcPts val="0"/>
                        </a:spcAft>
                      </a:pPr>
                      <a:r>
                        <a:rPr lang="en-GB" sz="1600" dirty="0">
                          <a:effectLst/>
                        </a:rPr>
                        <a:t>40 Marks (extended writing question)</a:t>
                      </a:r>
                      <a:endParaRPr lang="en-GB" sz="1400" dirty="0">
                        <a:effectLst/>
                      </a:endParaRPr>
                    </a:p>
                    <a:p>
                      <a:pPr>
                        <a:lnSpc>
                          <a:spcPct val="107000"/>
                        </a:lnSpc>
                        <a:spcAft>
                          <a:spcPts val="0"/>
                        </a:spcAft>
                      </a:pPr>
                      <a:r>
                        <a:rPr lang="en-GB" sz="1600" dirty="0">
                          <a:effectLst/>
                        </a:rPr>
                        <a:t>You will be expected to write a piece of descriptive of narrative writing.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1600" u="sng" dirty="0">
                          <a:effectLst/>
                        </a:rPr>
                        <a:t>Section A: Reading </a:t>
                      </a:r>
                      <a:endParaRPr lang="en-GB" sz="1400" dirty="0">
                        <a:effectLst/>
                      </a:endParaRPr>
                    </a:p>
                    <a:p>
                      <a:pPr>
                        <a:lnSpc>
                          <a:spcPct val="107000"/>
                        </a:lnSpc>
                        <a:spcAft>
                          <a:spcPts val="0"/>
                        </a:spcAft>
                      </a:pPr>
                      <a:r>
                        <a:rPr lang="en-GB" sz="1600" dirty="0">
                          <a:effectLst/>
                        </a:rPr>
                        <a:t>40 Marks (A combination of questions)</a:t>
                      </a:r>
                      <a:endParaRPr lang="en-GB" sz="1400" dirty="0">
                        <a:effectLst/>
                      </a:endParaRPr>
                    </a:p>
                    <a:p>
                      <a:pPr>
                        <a:lnSpc>
                          <a:spcPct val="107000"/>
                        </a:lnSpc>
                        <a:spcAft>
                          <a:spcPts val="0"/>
                        </a:spcAft>
                      </a:pPr>
                      <a:r>
                        <a:rPr lang="en-GB" sz="1600" dirty="0">
                          <a:effectLst/>
                        </a:rPr>
                        <a:t>You will be asked to answer questions based on two linked text. These will be:</a:t>
                      </a:r>
                      <a:endParaRPr lang="en-GB" sz="1400" dirty="0">
                        <a:effectLst/>
                      </a:endParaRPr>
                    </a:p>
                    <a:p>
                      <a:pPr marL="342900" lvl="0" indent="-342900">
                        <a:lnSpc>
                          <a:spcPct val="107000"/>
                        </a:lnSpc>
                        <a:spcAft>
                          <a:spcPts val="0"/>
                        </a:spcAft>
                        <a:buFont typeface="Arial" panose="020B0604020202020204" pitchFamily="34" charset="0"/>
                        <a:buChar char="•"/>
                        <a:tabLst>
                          <a:tab pos="457200" algn="l"/>
                        </a:tabLst>
                      </a:pPr>
                      <a:r>
                        <a:rPr lang="en-GB" sz="1600" dirty="0">
                          <a:effectLst/>
                        </a:rPr>
                        <a:t>One non-fiction text</a:t>
                      </a:r>
                      <a:endParaRPr lang="en-GB" sz="1400" dirty="0">
                        <a:effectLst/>
                      </a:endParaRPr>
                    </a:p>
                    <a:p>
                      <a:pPr marL="342900" lvl="0" indent="-342900">
                        <a:lnSpc>
                          <a:spcPct val="107000"/>
                        </a:lnSpc>
                        <a:spcAft>
                          <a:spcPts val="0"/>
                        </a:spcAft>
                        <a:buFont typeface="Arial" panose="020B0604020202020204" pitchFamily="34" charset="0"/>
                        <a:buChar char="•"/>
                        <a:tabLst>
                          <a:tab pos="457200" algn="l"/>
                        </a:tabLst>
                      </a:pPr>
                      <a:r>
                        <a:rPr lang="en-GB" sz="1600" dirty="0">
                          <a:effectLst/>
                        </a:rPr>
                        <a:t>One literary non-fiction text</a:t>
                      </a:r>
                      <a:endParaRPr lang="en-GB" sz="1400" dirty="0">
                        <a:effectLst/>
                      </a:endParaRPr>
                    </a:p>
                    <a:p>
                      <a:pPr>
                        <a:lnSpc>
                          <a:spcPct val="107000"/>
                        </a:lnSpc>
                        <a:spcAft>
                          <a:spcPts val="0"/>
                        </a:spcAft>
                      </a:pPr>
                      <a:r>
                        <a:rPr lang="en-GB" sz="1600" u="sng" dirty="0">
                          <a:effectLst/>
                        </a:rPr>
                        <a:t>Section B: Writing </a:t>
                      </a:r>
                      <a:endParaRPr lang="en-GB" sz="1400" dirty="0">
                        <a:effectLst/>
                      </a:endParaRPr>
                    </a:p>
                    <a:p>
                      <a:pPr>
                        <a:lnSpc>
                          <a:spcPct val="107000"/>
                        </a:lnSpc>
                        <a:spcAft>
                          <a:spcPts val="0"/>
                        </a:spcAft>
                      </a:pPr>
                      <a:r>
                        <a:rPr lang="en-GB" sz="1600" dirty="0">
                          <a:effectLst/>
                        </a:rPr>
                        <a:t>40 Marks (extended writing question)</a:t>
                      </a:r>
                      <a:endParaRPr lang="en-GB" sz="1400" dirty="0">
                        <a:effectLst/>
                      </a:endParaRPr>
                    </a:p>
                    <a:p>
                      <a:pPr>
                        <a:lnSpc>
                          <a:spcPct val="107000"/>
                        </a:lnSpc>
                        <a:spcAft>
                          <a:spcPts val="0"/>
                        </a:spcAft>
                      </a:pPr>
                      <a:r>
                        <a:rPr lang="en-GB" sz="1600" dirty="0">
                          <a:effectLst/>
                        </a:rPr>
                        <a:t>You will be asked to write to represent a viewpoint, e.g. a letter to argue a viewpoint on a given topic.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2"/>
                  </a:ext>
                </a:extLst>
              </a:tr>
              <a:tr h="728948">
                <a:tc gridSpan="2">
                  <a:txBody>
                    <a:bodyPr/>
                    <a:lstStyle/>
                    <a:p>
                      <a:pPr>
                        <a:lnSpc>
                          <a:spcPct val="107000"/>
                        </a:lnSpc>
                        <a:spcAft>
                          <a:spcPts val="0"/>
                        </a:spcAft>
                      </a:pPr>
                      <a:r>
                        <a:rPr lang="en-GB" sz="1600" dirty="0">
                          <a:effectLst/>
                        </a:rPr>
                        <a:t>Non examination assessment: Speaking and listening</a:t>
                      </a:r>
                      <a:endParaRPr lang="en-GB" sz="1400" dirty="0">
                        <a:effectLst/>
                      </a:endParaRPr>
                    </a:p>
                    <a:p>
                      <a:pPr>
                        <a:lnSpc>
                          <a:spcPct val="107000"/>
                        </a:lnSpc>
                        <a:spcAft>
                          <a:spcPts val="0"/>
                        </a:spcAft>
                      </a:pPr>
                      <a:r>
                        <a:rPr lang="en-GB" sz="1600" dirty="0">
                          <a:effectLst/>
                        </a:rPr>
                        <a:t>This will test your ability to present, respond to questions and feedback and your use of Standard English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hMerge="1">
                  <a:txBody>
                    <a:bodyPr/>
                    <a:lstStyle/>
                    <a:p>
                      <a:endParaRPr lang="en-GB"/>
                    </a:p>
                  </a:txBody>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4836075"/>
            <a:ext cx="1352419" cy="1897510"/>
          </a:xfrm>
          <a:prstGeom prst="rect">
            <a:avLst/>
          </a:prstGeom>
        </p:spPr>
      </p:pic>
    </p:spTree>
    <p:extLst>
      <p:ext uri="{BB962C8B-B14F-4D97-AF65-F5344CB8AC3E}">
        <p14:creationId xmlns:p14="http://schemas.microsoft.com/office/powerpoint/2010/main" val="2043447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086" t="18406" r="7227" b="8242"/>
          <a:stretch/>
        </p:blipFill>
        <p:spPr>
          <a:xfrm>
            <a:off x="229470" y="530597"/>
            <a:ext cx="8726889" cy="5710980"/>
          </a:xfrm>
          <a:prstGeom prst="rect">
            <a:avLst/>
          </a:prstGeom>
        </p:spPr>
      </p:pic>
    </p:spTree>
    <p:extLst>
      <p:ext uri="{BB962C8B-B14F-4D97-AF65-F5344CB8AC3E}">
        <p14:creationId xmlns:p14="http://schemas.microsoft.com/office/powerpoint/2010/main" val="822814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0918387">
            <a:off x="415617" y="519612"/>
            <a:ext cx="4614863" cy="3293269"/>
          </a:xfrm>
          <a:prstGeom prst="rect">
            <a:avLst/>
          </a:prstGeom>
        </p:spPr>
      </p:pic>
      <p:pic>
        <p:nvPicPr>
          <p:cNvPr id="5" name="Picture 4"/>
          <p:cNvPicPr>
            <a:picLocks noChangeAspect="1"/>
          </p:cNvPicPr>
          <p:nvPr/>
        </p:nvPicPr>
        <p:blipFill>
          <a:blip r:embed="rId3"/>
          <a:stretch>
            <a:fillRect/>
          </a:stretch>
        </p:blipFill>
        <p:spPr>
          <a:xfrm rot="594280">
            <a:off x="4193868" y="2097702"/>
            <a:ext cx="4607719" cy="32718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3" y="4836075"/>
            <a:ext cx="1352419" cy="1897510"/>
          </a:xfrm>
          <a:prstGeom prst="rect">
            <a:avLst/>
          </a:prstGeom>
        </p:spPr>
      </p:pic>
    </p:spTree>
    <p:extLst>
      <p:ext uri="{BB962C8B-B14F-4D97-AF65-F5344CB8AC3E}">
        <p14:creationId xmlns:p14="http://schemas.microsoft.com/office/powerpoint/2010/main" val="4184384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English Literature</a:t>
            </a:r>
            <a:endParaRPr lang="en-GB" b="1" dirty="0">
              <a:latin typeface="+mn-lt"/>
            </a:endParaRPr>
          </a:p>
        </p:txBody>
      </p:sp>
      <p:sp>
        <p:nvSpPr>
          <p:cNvPr id="3" name="Content Placeholder 2"/>
          <p:cNvSpPr>
            <a:spLocks noGrp="1"/>
          </p:cNvSpPr>
          <p:nvPr>
            <p:ph idx="1"/>
          </p:nvPr>
        </p:nvSpPr>
        <p:spPr/>
        <p:txBody>
          <a:bodyPr>
            <a:normAutofit/>
          </a:bodyPr>
          <a:lstStyle/>
          <a:p>
            <a:pPr algn="just"/>
            <a:r>
              <a:rPr lang="en-GB" sz="3200" dirty="0" smtClean="0"/>
              <a:t>A different qualification to the English Language qualification </a:t>
            </a:r>
          </a:p>
          <a:p>
            <a:pPr marL="0" indent="0" algn="just">
              <a:buNone/>
            </a:pPr>
            <a:endParaRPr lang="en-GB" sz="3200" dirty="0" smtClean="0"/>
          </a:p>
          <a:p>
            <a:pPr algn="just"/>
            <a:r>
              <a:rPr lang="en-GB" sz="3200" dirty="0" smtClean="0"/>
              <a:t>Assessed again by 100 per cent examination. There is no controlled assessment for this qualification </a:t>
            </a:r>
            <a:endParaRPr lang="en-GB"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4836075"/>
            <a:ext cx="1352419" cy="1897510"/>
          </a:xfrm>
          <a:prstGeom prst="rect">
            <a:avLst/>
          </a:prstGeom>
        </p:spPr>
      </p:pic>
    </p:spTree>
    <p:extLst>
      <p:ext uri="{BB962C8B-B14F-4D97-AF65-F5344CB8AC3E}">
        <p14:creationId xmlns:p14="http://schemas.microsoft.com/office/powerpoint/2010/main" val="562211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87692990"/>
              </p:ext>
            </p:extLst>
          </p:nvPr>
        </p:nvGraphicFramePr>
        <p:xfrm>
          <a:off x="1265349" y="1069752"/>
          <a:ext cx="6133564" cy="4816135"/>
        </p:xfrm>
        <a:graphic>
          <a:graphicData uri="http://schemas.openxmlformats.org/drawingml/2006/table">
            <a:tbl>
              <a:tblPr firstRow="1" bandRow="1">
                <a:tableStyleId>{5C22544A-7EE6-4342-B048-85BDC9FD1C3A}</a:tableStyleId>
              </a:tblPr>
              <a:tblGrid>
                <a:gridCol w="3066488">
                  <a:extLst>
                    <a:ext uri="{9D8B030D-6E8A-4147-A177-3AD203B41FA5}">
                      <a16:colId xmlns:a16="http://schemas.microsoft.com/office/drawing/2014/main" val="20000"/>
                    </a:ext>
                  </a:extLst>
                </a:gridCol>
                <a:gridCol w="3067076">
                  <a:extLst>
                    <a:ext uri="{9D8B030D-6E8A-4147-A177-3AD203B41FA5}">
                      <a16:colId xmlns:a16="http://schemas.microsoft.com/office/drawing/2014/main" val="20001"/>
                    </a:ext>
                  </a:extLst>
                </a:gridCol>
              </a:tblGrid>
              <a:tr h="569890">
                <a:tc>
                  <a:txBody>
                    <a:bodyPr/>
                    <a:lstStyle/>
                    <a:p>
                      <a:pPr>
                        <a:lnSpc>
                          <a:spcPct val="107000"/>
                        </a:lnSpc>
                        <a:spcAft>
                          <a:spcPts val="0"/>
                        </a:spcAft>
                      </a:pPr>
                      <a:r>
                        <a:rPr lang="en-GB" sz="1400" dirty="0">
                          <a:effectLst/>
                        </a:rPr>
                        <a:t>Paper 1: Shakespeare and the 19</a:t>
                      </a:r>
                      <a:r>
                        <a:rPr lang="en-GB" sz="1400" baseline="30000" dirty="0">
                          <a:effectLst/>
                        </a:rPr>
                        <a:t>th</a:t>
                      </a:r>
                      <a:r>
                        <a:rPr lang="en-GB" sz="1400" dirty="0">
                          <a:effectLst/>
                        </a:rPr>
                        <a:t> Century Novel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1400">
                          <a:effectLst/>
                        </a:rPr>
                        <a:t>Paper 2: Modern Prose or Drama and Poetry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0"/>
                  </a:ext>
                </a:extLst>
              </a:tr>
              <a:tr h="949071">
                <a:tc>
                  <a:txBody>
                    <a:bodyPr/>
                    <a:lstStyle/>
                    <a:p>
                      <a:pPr>
                        <a:lnSpc>
                          <a:spcPct val="107000"/>
                        </a:lnSpc>
                        <a:spcAft>
                          <a:spcPts val="0"/>
                        </a:spcAft>
                      </a:pPr>
                      <a:r>
                        <a:rPr lang="en-GB" sz="1400" u="sng" dirty="0">
                          <a:effectLst/>
                        </a:rPr>
                        <a:t>How is it assessed?</a:t>
                      </a:r>
                      <a:endParaRPr lang="en-GB" sz="1200" dirty="0">
                        <a:effectLst/>
                      </a:endParaRPr>
                    </a:p>
                    <a:p>
                      <a:pPr>
                        <a:lnSpc>
                          <a:spcPct val="107000"/>
                        </a:lnSpc>
                        <a:spcAft>
                          <a:spcPts val="0"/>
                        </a:spcAft>
                      </a:pPr>
                      <a:r>
                        <a:rPr lang="en-GB" sz="1400" dirty="0">
                          <a:effectLst/>
                        </a:rPr>
                        <a:t>Written exam: 1 </a:t>
                      </a:r>
                      <a:r>
                        <a:rPr lang="en-GB" sz="1400" dirty="0" err="1">
                          <a:effectLst/>
                        </a:rPr>
                        <a:t>hr</a:t>
                      </a:r>
                      <a:r>
                        <a:rPr lang="en-GB" sz="1400" dirty="0">
                          <a:effectLst/>
                        </a:rPr>
                        <a:t> 45 </a:t>
                      </a:r>
                      <a:r>
                        <a:rPr lang="en-GB" sz="1400" dirty="0" err="1">
                          <a:effectLst/>
                        </a:rPr>
                        <a:t>mins</a:t>
                      </a:r>
                      <a:r>
                        <a:rPr lang="en-GB" sz="1400" dirty="0">
                          <a:effectLst/>
                        </a:rPr>
                        <a:t> </a:t>
                      </a:r>
                      <a:endParaRPr lang="en-GB" sz="1200" dirty="0">
                        <a:effectLst/>
                      </a:endParaRPr>
                    </a:p>
                    <a:p>
                      <a:pPr>
                        <a:lnSpc>
                          <a:spcPct val="107000"/>
                        </a:lnSpc>
                        <a:spcAft>
                          <a:spcPts val="0"/>
                        </a:spcAft>
                      </a:pPr>
                      <a:r>
                        <a:rPr lang="en-GB" sz="1400" dirty="0">
                          <a:effectLst/>
                        </a:rPr>
                        <a:t>64 Marks </a:t>
                      </a:r>
                      <a:endParaRPr lang="en-GB" sz="1200" dirty="0">
                        <a:effectLst/>
                      </a:endParaRPr>
                    </a:p>
                    <a:p>
                      <a:pPr>
                        <a:lnSpc>
                          <a:spcPct val="107000"/>
                        </a:lnSpc>
                        <a:spcAft>
                          <a:spcPts val="0"/>
                        </a:spcAft>
                      </a:pPr>
                      <a:r>
                        <a:rPr lang="en-GB" sz="1400" dirty="0">
                          <a:effectLst/>
                        </a:rPr>
                        <a:t>40% of GCSE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1400" u="sng">
                          <a:effectLst/>
                        </a:rPr>
                        <a:t>How is it assessed?</a:t>
                      </a:r>
                      <a:endParaRPr lang="en-GB" sz="1200">
                        <a:effectLst/>
                      </a:endParaRPr>
                    </a:p>
                    <a:p>
                      <a:pPr>
                        <a:lnSpc>
                          <a:spcPct val="107000"/>
                        </a:lnSpc>
                        <a:spcAft>
                          <a:spcPts val="0"/>
                        </a:spcAft>
                      </a:pPr>
                      <a:r>
                        <a:rPr lang="en-GB" sz="1400">
                          <a:effectLst/>
                        </a:rPr>
                        <a:t>Written exam: 2 hour 15 minutes</a:t>
                      </a:r>
                      <a:endParaRPr lang="en-GB" sz="1200">
                        <a:effectLst/>
                      </a:endParaRPr>
                    </a:p>
                    <a:p>
                      <a:pPr>
                        <a:lnSpc>
                          <a:spcPct val="107000"/>
                        </a:lnSpc>
                        <a:spcAft>
                          <a:spcPts val="0"/>
                        </a:spcAft>
                      </a:pPr>
                      <a:r>
                        <a:rPr lang="en-GB" sz="1400">
                          <a:effectLst/>
                        </a:rPr>
                        <a:t>96 marks</a:t>
                      </a:r>
                      <a:endParaRPr lang="en-GB" sz="1200">
                        <a:effectLst/>
                      </a:endParaRPr>
                    </a:p>
                    <a:p>
                      <a:pPr>
                        <a:lnSpc>
                          <a:spcPct val="107000"/>
                        </a:lnSpc>
                        <a:spcAft>
                          <a:spcPts val="0"/>
                        </a:spcAft>
                      </a:pPr>
                      <a:r>
                        <a:rPr lang="en-GB" sz="1400">
                          <a:effectLst/>
                        </a:rPr>
                        <a:t>60% of GCSE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1"/>
                  </a:ext>
                </a:extLst>
              </a:tr>
              <a:tr h="3150299">
                <a:tc>
                  <a:txBody>
                    <a:bodyPr/>
                    <a:lstStyle/>
                    <a:p>
                      <a:pPr>
                        <a:lnSpc>
                          <a:spcPct val="107000"/>
                        </a:lnSpc>
                        <a:spcAft>
                          <a:spcPts val="0"/>
                        </a:spcAft>
                      </a:pPr>
                      <a:r>
                        <a:rPr lang="en-GB" sz="1400" u="sng" dirty="0">
                          <a:effectLst/>
                        </a:rPr>
                        <a:t>Questions</a:t>
                      </a:r>
                      <a:endParaRPr lang="en-GB" sz="1200" dirty="0">
                        <a:effectLst/>
                      </a:endParaRPr>
                    </a:p>
                    <a:p>
                      <a:pPr>
                        <a:lnSpc>
                          <a:spcPct val="107000"/>
                        </a:lnSpc>
                        <a:spcAft>
                          <a:spcPts val="0"/>
                        </a:spcAft>
                      </a:pPr>
                      <a:r>
                        <a:rPr lang="en-GB" sz="1400" dirty="0">
                          <a:effectLst/>
                        </a:rPr>
                        <a:t>Section A Shakespeare: One question on your play. Write in detail about an extract from the play and then write about the play as a whole.</a:t>
                      </a:r>
                      <a:endParaRPr lang="en-GB" sz="1200" dirty="0">
                        <a:effectLst/>
                      </a:endParaRPr>
                    </a:p>
                    <a:p>
                      <a:pPr>
                        <a:lnSpc>
                          <a:spcPct val="107000"/>
                        </a:lnSpc>
                        <a:spcAft>
                          <a:spcPts val="0"/>
                        </a:spcAft>
                      </a:pPr>
                      <a:r>
                        <a:rPr lang="en-GB" sz="1400" dirty="0">
                          <a:effectLst/>
                        </a:rPr>
                        <a:t> </a:t>
                      </a:r>
                      <a:endParaRPr lang="en-GB" sz="1200" dirty="0">
                        <a:effectLst/>
                      </a:endParaRPr>
                    </a:p>
                    <a:p>
                      <a:pPr>
                        <a:lnSpc>
                          <a:spcPct val="107000"/>
                        </a:lnSpc>
                        <a:spcAft>
                          <a:spcPts val="0"/>
                        </a:spcAft>
                      </a:pPr>
                      <a:r>
                        <a:rPr lang="en-GB" sz="1400" dirty="0">
                          <a:effectLst/>
                        </a:rPr>
                        <a:t>Section B The 19th-century novel: One question on your novel. Write in detail</a:t>
                      </a:r>
                      <a:endParaRPr lang="en-GB" sz="1200" dirty="0">
                        <a:effectLst/>
                      </a:endParaRPr>
                    </a:p>
                    <a:p>
                      <a:pPr>
                        <a:lnSpc>
                          <a:spcPct val="107000"/>
                        </a:lnSpc>
                        <a:spcAft>
                          <a:spcPts val="0"/>
                        </a:spcAft>
                      </a:pPr>
                      <a:r>
                        <a:rPr lang="en-GB" sz="1400" dirty="0">
                          <a:effectLst/>
                        </a:rPr>
                        <a:t>about an extract from the novel and then</a:t>
                      </a:r>
                      <a:endParaRPr lang="en-GB" sz="1200" dirty="0">
                        <a:effectLst/>
                      </a:endParaRPr>
                    </a:p>
                    <a:p>
                      <a:pPr>
                        <a:lnSpc>
                          <a:spcPct val="107000"/>
                        </a:lnSpc>
                        <a:spcAft>
                          <a:spcPts val="0"/>
                        </a:spcAft>
                      </a:pPr>
                      <a:r>
                        <a:rPr lang="en-GB" sz="1400" dirty="0">
                          <a:effectLst/>
                        </a:rPr>
                        <a:t>write about the novel as a whole.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1400" u="sng" dirty="0">
                          <a:effectLst/>
                        </a:rPr>
                        <a:t>Questions</a:t>
                      </a:r>
                      <a:endParaRPr lang="en-GB" sz="1200" dirty="0">
                        <a:effectLst/>
                      </a:endParaRPr>
                    </a:p>
                    <a:p>
                      <a:pPr>
                        <a:lnSpc>
                          <a:spcPct val="107000"/>
                        </a:lnSpc>
                        <a:spcAft>
                          <a:spcPts val="0"/>
                        </a:spcAft>
                      </a:pPr>
                      <a:r>
                        <a:rPr lang="en-GB" sz="1400" dirty="0">
                          <a:effectLst/>
                        </a:rPr>
                        <a:t>Section A Modern texts: One essay question from a choice of two on your studied modern prose or drama text.</a:t>
                      </a:r>
                      <a:endParaRPr lang="en-GB" sz="1200" dirty="0">
                        <a:effectLst/>
                      </a:endParaRPr>
                    </a:p>
                    <a:p>
                      <a:pPr>
                        <a:lnSpc>
                          <a:spcPct val="107000"/>
                        </a:lnSpc>
                        <a:spcAft>
                          <a:spcPts val="0"/>
                        </a:spcAft>
                      </a:pPr>
                      <a:r>
                        <a:rPr lang="en-GB" sz="1400" dirty="0">
                          <a:effectLst/>
                        </a:rPr>
                        <a:t> </a:t>
                      </a:r>
                      <a:endParaRPr lang="en-GB" sz="1200" dirty="0">
                        <a:effectLst/>
                      </a:endParaRPr>
                    </a:p>
                    <a:p>
                      <a:pPr>
                        <a:lnSpc>
                          <a:spcPct val="107000"/>
                        </a:lnSpc>
                        <a:spcAft>
                          <a:spcPts val="0"/>
                        </a:spcAft>
                      </a:pPr>
                      <a:r>
                        <a:rPr lang="en-GB" sz="1400" dirty="0">
                          <a:effectLst/>
                        </a:rPr>
                        <a:t>Section B Poetry: One comparative question on one named poem printed on the paper and one other poem from your chosen anthology cluster.</a:t>
                      </a:r>
                      <a:endParaRPr lang="en-GB" sz="1200" dirty="0">
                        <a:effectLst/>
                      </a:endParaRPr>
                    </a:p>
                    <a:p>
                      <a:pPr>
                        <a:lnSpc>
                          <a:spcPct val="107000"/>
                        </a:lnSpc>
                        <a:spcAft>
                          <a:spcPts val="0"/>
                        </a:spcAft>
                      </a:pPr>
                      <a:r>
                        <a:rPr lang="en-GB" sz="1400" dirty="0">
                          <a:effectLst/>
                        </a:rPr>
                        <a:t> </a:t>
                      </a:r>
                      <a:endParaRPr lang="en-GB" sz="1200" dirty="0">
                        <a:effectLst/>
                      </a:endParaRPr>
                    </a:p>
                    <a:p>
                      <a:pPr>
                        <a:lnSpc>
                          <a:spcPct val="107000"/>
                        </a:lnSpc>
                        <a:spcAft>
                          <a:spcPts val="0"/>
                        </a:spcAft>
                      </a:pPr>
                      <a:r>
                        <a:rPr lang="en-GB" sz="1400" dirty="0">
                          <a:effectLst/>
                        </a:rPr>
                        <a:t>Section C Unseen poetry: One question on one unseen poem and one question comparing this poem with a second unseen poem.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2"/>
                  </a:ext>
                </a:extLst>
              </a:tr>
            </a:tbl>
          </a:graphicData>
        </a:graphic>
      </p:graphicFrame>
      <p:sp>
        <p:nvSpPr>
          <p:cNvPr id="6" name="Right Arrow Callout 5"/>
          <p:cNvSpPr/>
          <p:nvPr/>
        </p:nvSpPr>
        <p:spPr>
          <a:xfrm>
            <a:off x="77274" y="1291912"/>
            <a:ext cx="1260207" cy="1613079"/>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Macbeth</a:t>
            </a:r>
          </a:p>
        </p:txBody>
      </p:sp>
      <p:sp>
        <p:nvSpPr>
          <p:cNvPr id="7" name="Right Arrow Callout 6"/>
          <p:cNvSpPr/>
          <p:nvPr/>
        </p:nvSpPr>
        <p:spPr>
          <a:xfrm>
            <a:off x="77274" y="3310676"/>
            <a:ext cx="1188075" cy="170001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Dr Jekyll and Mr Hyde</a:t>
            </a:r>
          </a:p>
        </p:txBody>
      </p:sp>
      <p:sp>
        <p:nvSpPr>
          <p:cNvPr id="8" name="Left Arrow Callout 7"/>
          <p:cNvSpPr/>
          <p:nvPr/>
        </p:nvSpPr>
        <p:spPr>
          <a:xfrm>
            <a:off x="7398913" y="2422033"/>
            <a:ext cx="1477850" cy="163239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An Inspector Calls </a:t>
            </a:r>
          </a:p>
        </p:txBody>
      </p:sp>
      <p:sp>
        <p:nvSpPr>
          <p:cNvPr id="9" name="Left Arrow Callout 8"/>
          <p:cNvSpPr/>
          <p:nvPr/>
        </p:nvSpPr>
        <p:spPr>
          <a:xfrm>
            <a:off x="7398913" y="4271761"/>
            <a:ext cx="1477850" cy="147785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Poetry anthology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7461" y="120997"/>
            <a:ext cx="1352419" cy="1897510"/>
          </a:xfrm>
          <a:prstGeom prst="rect">
            <a:avLst/>
          </a:prstGeom>
        </p:spPr>
      </p:pic>
    </p:spTree>
    <p:extLst>
      <p:ext uri="{BB962C8B-B14F-4D97-AF65-F5344CB8AC3E}">
        <p14:creationId xmlns:p14="http://schemas.microsoft.com/office/powerpoint/2010/main" val="82939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4612" y="376991"/>
            <a:ext cx="7905321" cy="40812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These texts are not about plot; the poems are not about simple themes. They are complex. They are about social divide, capitalism, exploitation, pride, ambition and so on…</a:t>
            </a:r>
          </a:p>
          <a:p>
            <a:pPr algn="ctr"/>
            <a:endParaRPr lang="en-GB" sz="2400" b="1" dirty="0">
              <a:solidFill>
                <a:schemeClr val="tx1"/>
              </a:solidFill>
            </a:endParaRPr>
          </a:p>
          <a:p>
            <a:pPr algn="ctr"/>
            <a:r>
              <a:rPr lang="en-GB" sz="2400" b="1" dirty="0">
                <a:solidFill>
                  <a:schemeClr val="tx1"/>
                </a:solidFill>
              </a:rPr>
              <a:t>All students have (or should have) an annotated copy of each of these texts (apart from the unseen poems, obviously). They need to be reading these every night. </a:t>
            </a:r>
          </a:p>
        </p:txBody>
      </p:sp>
      <p:sp>
        <p:nvSpPr>
          <p:cNvPr id="2" name="TextBox 1"/>
          <p:cNvSpPr txBox="1"/>
          <p:nvPr/>
        </p:nvSpPr>
        <p:spPr>
          <a:xfrm>
            <a:off x="724612" y="4539999"/>
            <a:ext cx="7601756" cy="738664"/>
          </a:xfrm>
          <a:prstGeom prst="rect">
            <a:avLst/>
          </a:prstGeom>
          <a:noFill/>
        </p:spPr>
        <p:txBody>
          <a:bodyPr wrap="square" rtlCol="0">
            <a:spAutoFit/>
          </a:bodyPr>
          <a:lstStyle/>
          <a:p>
            <a:pPr algn="ctr"/>
            <a:r>
              <a:rPr lang="en-GB" sz="2100" b="1" dirty="0"/>
              <a:t>Closed book exam. Pupils will need to know quotations from all of the texts.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4935939"/>
            <a:ext cx="1290969" cy="1811293"/>
          </a:xfrm>
          <a:prstGeom prst="rect">
            <a:avLst/>
          </a:prstGeom>
        </p:spPr>
      </p:pic>
    </p:spTree>
    <p:extLst>
      <p:ext uri="{BB962C8B-B14F-4D97-AF65-F5344CB8AC3E}">
        <p14:creationId xmlns:p14="http://schemas.microsoft.com/office/powerpoint/2010/main" val="4293664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p:nvPr/>
        </p:nvSpPr>
        <p:spPr>
          <a:xfrm>
            <a:off x="5318003" y="6257759"/>
            <a:ext cx="4660566"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4800" b="1">
                <a:latin typeface="Calibri"/>
                <a:ea typeface="Calibri"/>
                <a:cs typeface="Calibri"/>
                <a:sym typeface="Calibri"/>
              </a:defRPr>
            </a:lvl1pPr>
          </a:lstStyle>
          <a:p>
            <a:pPr lvl="0">
              <a:defRPr sz="1800" b="0"/>
            </a:pPr>
            <a:r>
              <a:rPr sz="4000" b="1" dirty="0"/>
              <a:t>Base </a:t>
            </a:r>
            <a:r>
              <a:rPr sz="4000" b="1" dirty="0" smtClean="0"/>
              <a:t>Camp</a:t>
            </a:r>
            <a:r>
              <a:rPr lang="en-GB" sz="4000" b="1" dirty="0" smtClean="0"/>
              <a:t> </a:t>
            </a:r>
            <a:r>
              <a:rPr lang="en-GB" sz="4000" b="1" dirty="0" smtClean="0">
                <a:solidFill>
                  <a:srgbClr val="CC0099"/>
                </a:solidFill>
              </a:rPr>
              <a:t>(Now)</a:t>
            </a:r>
            <a:endParaRPr sz="4000" b="1" dirty="0">
              <a:solidFill>
                <a:srgbClr val="CC0099"/>
              </a:solidFill>
            </a:endParaRPr>
          </a:p>
        </p:txBody>
      </p:sp>
      <p:sp>
        <p:nvSpPr>
          <p:cNvPr id="10" name="Shape 485"/>
          <p:cNvSpPr/>
          <p:nvPr/>
        </p:nvSpPr>
        <p:spPr>
          <a:xfrm>
            <a:off x="2896769" y="1366787"/>
            <a:ext cx="8443602" cy="98488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lang="en-GB" sz="2200" dirty="0">
                <a:solidFill>
                  <a:srgbClr val="FF0000"/>
                </a:solidFill>
                <a:ea typeface="Gill Sans SemiBold"/>
                <a:cs typeface="Gill Sans SemiBold"/>
                <a:sym typeface="Gill Sans SemiBold"/>
              </a:rPr>
              <a:t> </a:t>
            </a:r>
            <a:r>
              <a:rPr lang="en-GB" sz="2200" dirty="0" smtClean="0">
                <a:solidFill>
                  <a:srgbClr val="FF0000"/>
                </a:solidFill>
                <a:ea typeface="Gill Sans SemiBold"/>
                <a:cs typeface="Gill Sans SemiBold"/>
                <a:sym typeface="Gill Sans SemiBold"/>
              </a:rPr>
              <a:t>              </a:t>
            </a:r>
            <a:r>
              <a:rPr lang="en-GB" sz="2200" b="1" dirty="0" smtClean="0">
                <a:solidFill>
                  <a:srgbClr val="660066"/>
                </a:solidFill>
                <a:ea typeface="Gill Sans SemiBold"/>
                <a:cs typeface="Calibri" panose="020F0502020204030204" pitchFamily="34" charset="0"/>
                <a:sym typeface="Gill Sans SemiBold"/>
              </a:rPr>
              <a:t>Enrichment day – Mr </a:t>
            </a:r>
            <a:r>
              <a:rPr lang="en-GB" sz="2200" b="1" dirty="0" err="1" smtClean="0">
                <a:solidFill>
                  <a:srgbClr val="660066"/>
                </a:solidFill>
                <a:ea typeface="Gill Sans SemiBold"/>
                <a:cs typeface="Calibri" panose="020F0502020204030204" pitchFamily="34" charset="0"/>
                <a:sym typeface="Gill Sans SemiBold"/>
              </a:rPr>
              <a:t>Beezy</a:t>
            </a:r>
            <a:r>
              <a:rPr lang="en-GB" sz="2200" b="1" dirty="0" smtClean="0">
                <a:solidFill>
                  <a:srgbClr val="660066"/>
                </a:solidFill>
                <a:ea typeface="Gill Sans SemiBold"/>
                <a:cs typeface="Calibri" panose="020F0502020204030204" pitchFamily="34" charset="0"/>
                <a:sym typeface="Gill Sans SemiBold"/>
              </a:rPr>
              <a:t> </a:t>
            </a:r>
          </a:p>
          <a:p>
            <a:pPr lvl="4">
              <a:defRPr sz="1800"/>
            </a:pPr>
            <a:r>
              <a:rPr lang="en-GB" sz="2200" b="1" dirty="0">
                <a:solidFill>
                  <a:srgbClr val="660066"/>
                </a:solidFill>
                <a:ea typeface="Gill Sans SemiBold"/>
                <a:cs typeface="Calibri" panose="020F0502020204030204" pitchFamily="34" charset="0"/>
                <a:sym typeface="Gill Sans SemiBold"/>
              </a:rPr>
              <a:t> </a:t>
            </a:r>
            <a:r>
              <a:rPr lang="en-GB" sz="2200" b="1" dirty="0" smtClean="0">
                <a:solidFill>
                  <a:srgbClr val="660066"/>
                </a:solidFill>
                <a:ea typeface="Gill Sans SemiBold"/>
                <a:cs typeface="Calibri" panose="020F0502020204030204" pitchFamily="34" charset="0"/>
                <a:sym typeface="Gill Sans SemiBold"/>
              </a:rPr>
              <a:t>          (Exam Prep and motivation)</a:t>
            </a:r>
            <a:endParaRPr lang="en-GB" sz="2200" b="1" dirty="0">
              <a:solidFill>
                <a:srgbClr val="660066"/>
              </a:solidFill>
              <a:ea typeface="Gill Sans SemiBold"/>
              <a:cs typeface="Calibri" panose="020F0502020204030204" pitchFamily="34" charset="0"/>
              <a:sym typeface="Gill Sans SemiBold"/>
            </a:endParaRPr>
          </a:p>
          <a:p>
            <a:pPr lvl="4">
              <a:defRPr sz="1800"/>
            </a:pPr>
            <a:endParaRPr sz="2000" dirty="0">
              <a:solidFill>
                <a:srgbClr val="00B050"/>
              </a:solidFill>
              <a:latin typeface="Gill Sans SemiBold"/>
              <a:ea typeface="Gill Sans SemiBold"/>
              <a:cs typeface="Gill Sans SemiBold"/>
              <a:sym typeface="Gill Sans SemiBold"/>
            </a:endParaRPr>
          </a:p>
        </p:txBody>
      </p:sp>
      <p:sp>
        <p:nvSpPr>
          <p:cNvPr id="11" name="Shape 485"/>
          <p:cNvSpPr/>
          <p:nvPr/>
        </p:nvSpPr>
        <p:spPr>
          <a:xfrm>
            <a:off x="1403649" y="3419170"/>
            <a:ext cx="7377011"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sz="2200" dirty="0">
                <a:solidFill>
                  <a:srgbClr val="FF0000"/>
                </a:solidFill>
                <a:latin typeface="Gill Sans SemiBold"/>
                <a:ea typeface="Gill Sans SemiBold"/>
                <a:cs typeface="Gill Sans SemiBold"/>
                <a:sym typeface="Gill Sans SemiBold"/>
              </a:rPr>
              <a:t>          </a:t>
            </a:r>
            <a:endParaRPr sz="2200" dirty="0">
              <a:solidFill>
                <a:srgbClr val="00B050"/>
              </a:solidFill>
              <a:latin typeface="Gill Sans SemiBold"/>
              <a:ea typeface="Gill Sans SemiBold"/>
              <a:cs typeface="Gill Sans SemiBold"/>
              <a:sym typeface="Gill Sans SemiBold"/>
            </a:endParaRPr>
          </a:p>
        </p:txBody>
      </p:sp>
      <p:sp>
        <p:nvSpPr>
          <p:cNvPr id="13" name="Shape 485"/>
          <p:cNvSpPr/>
          <p:nvPr/>
        </p:nvSpPr>
        <p:spPr>
          <a:xfrm>
            <a:off x="-147175" y="5736802"/>
            <a:ext cx="9233130" cy="6463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sz="2200" b="1" dirty="0">
                <a:solidFill>
                  <a:srgbClr val="006600"/>
                </a:solidFill>
                <a:latin typeface="Gill Sans SemiBold"/>
                <a:ea typeface="Gill Sans SemiBold"/>
                <a:cs typeface="Gill Sans SemiBold"/>
                <a:sym typeface="Gill Sans SemiBold"/>
              </a:rPr>
              <a:t> </a:t>
            </a:r>
            <a:r>
              <a:rPr lang="en-GB" sz="2200" b="1" dirty="0" smtClean="0">
                <a:solidFill>
                  <a:srgbClr val="006600"/>
                </a:solidFill>
                <a:latin typeface="Gill Sans SemiBold"/>
                <a:ea typeface="Gill Sans SemiBold"/>
                <a:cs typeface="Gill Sans SemiBold"/>
                <a:sym typeface="Gill Sans SemiBold"/>
              </a:rPr>
              <a:t>      </a:t>
            </a:r>
            <a:r>
              <a:rPr lang="en-GB" sz="2000" b="1" dirty="0" smtClean="0">
                <a:latin typeface="Calibri" panose="020F0502020204030204" pitchFamily="34" charset="0"/>
                <a:ea typeface="Gill Sans SemiBold"/>
                <a:cs typeface="Calibri" panose="020F0502020204030204" pitchFamily="34" charset="0"/>
                <a:sym typeface="Gill Sans SemiBold"/>
              </a:rPr>
              <a:t>Parent Consultation Evening – mock exam results handed out </a:t>
            </a:r>
          </a:p>
          <a:p>
            <a:pPr lvl="4">
              <a:defRPr sz="1800"/>
            </a:pPr>
            <a:r>
              <a:rPr lang="en-GB" sz="2000" b="1" dirty="0" smtClean="0">
                <a:latin typeface="Calibri" panose="020F0502020204030204" pitchFamily="34" charset="0"/>
                <a:ea typeface="Gill Sans SemiBold"/>
                <a:cs typeface="Calibri" panose="020F0502020204030204" pitchFamily="34" charset="0"/>
                <a:sym typeface="Gill Sans SemiBold"/>
              </a:rPr>
              <a:t>on this evening to pupils/parents/carers</a:t>
            </a:r>
            <a:endParaRPr sz="2000" b="1" dirty="0">
              <a:latin typeface="Calibri" panose="020F0502020204030204" pitchFamily="34" charset="0"/>
              <a:ea typeface="Gill Sans SemiBold"/>
              <a:cs typeface="Calibri" panose="020F0502020204030204" pitchFamily="34" charset="0"/>
              <a:sym typeface="Gill Sans SemiBold"/>
            </a:endParaRPr>
          </a:p>
        </p:txBody>
      </p:sp>
      <p:sp>
        <p:nvSpPr>
          <p:cNvPr id="14" name="Shape 485"/>
          <p:cNvSpPr/>
          <p:nvPr/>
        </p:nvSpPr>
        <p:spPr>
          <a:xfrm>
            <a:off x="2821951" y="2645926"/>
            <a:ext cx="7377011"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lang="en-GB" sz="2000" b="1" dirty="0" smtClean="0">
                <a:solidFill>
                  <a:srgbClr val="660066"/>
                </a:solidFill>
                <a:ea typeface="Gill Sans SemiBold"/>
                <a:cs typeface="Gill Sans SemiBold"/>
                <a:sym typeface="Gill Sans SemiBold"/>
              </a:rPr>
              <a:t>Parental and staff postcards to </a:t>
            </a:r>
          </a:p>
          <a:p>
            <a:pPr lvl="4">
              <a:defRPr sz="1800"/>
            </a:pPr>
            <a:r>
              <a:rPr lang="en-GB" sz="2000" b="1" dirty="0" smtClean="0">
                <a:solidFill>
                  <a:srgbClr val="660066"/>
                </a:solidFill>
                <a:ea typeface="Gill Sans SemiBold"/>
                <a:cs typeface="Gill Sans SemiBold"/>
                <a:sym typeface="Gill Sans SemiBold"/>
              </a:rPr>
              <a:t>collate</a:t>
            </a:r>
            <a:r>
              <a:rPr sz="2000" b="1" dirty="0" smtClean="0">
                <a:solidFill>
                  <a:srgbClr val="660066"/>
                </a:solidFill>
                <a:ea typeface="Gill Sans SemiBold"/>
                <a:cs typeface="Gill Sans SemiBold"/>
                <a:sym typeface="Gill Sans SemiBold"/>
              </a:rPr>
              <a:t>                         </a:t>
            </a:r>
            <a:endParaRPr sz="2000" b="1" dirty="0">
              <a:solidFill>
                <a:srgbClr val="660066"/>
              </a:solidFill>
              <a:ea typeface="Gill Sans SemiBold"/>
              <a:cs typeface="Gill Sans SemiBold"/>
              <a:sym typeface="Gill Sans SemiBold"/>
            </a:endParaRPr>
          </a:p>
        </p:txBody>
      </p:sp>
      <p:sp>
        <p:nvSpPr>
          <p:cNvPr id="15" name="Shape 485"/>
          <p:cNvSpPr/>
          <p:nvPr/>
        </p:nvSpPr>
        <p:spPr>
          <a:xfrm>
            <a:off x="1039839" y="4901428"/>
            <a:ext cx="7948223"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lang="en-GB" sz="2000" b="1" dirty="0" smtClean="0">
                <a:solidFill>
                  <a:srgbClr val="FF0000"/>
                </a:solidFill>
                <a:latin typeface="Calibri" panose="020F0502020204030204" pitchFamily="34" charset="0"/>
                <a:ea typeface="Gill Sans SemiBold"/>
                <a:cs typeface="Calibri" panose="020F0502020204030204" pitchFamily="34" charset="0"/>
                <a:sym typeface="Gill Sans SemiBold"/>
              </a:rPr>
              <a:t>Ongoing Revision classes during and after school day</a:t>
            </a:r>
            <a:endParaRPr sz="2000" b="1" dirty="0">
              <a:solidFill>
                <a:srgbClr val="FF0000"/>
              </a:solidFill>
              <a:latin typeface="Calibri" panose="020F0502020204030204" pitchFamily="34" charset="0"/>
              <a:ea typeface="Gill Sans SemiBold"/>
              <a:cs typeface="Calibri" panose="020F0502020204030204" pitchFamily="34" charset="0"/>
              <a:sym typeface="Gill Sans SemiBold"/>
            </a:endParaRPr>
          </a:p>
        </p:txBody>
      </p:sp>
      <p:sp>
        <p:nvSpPr>
          <p:cNvPr id="17" name="Shape 485"/>
          <p:cNvSpPr/>
          <p:nvPr/>
        </p:nvSpPr>
        <p:spPr>
          <a:xfrm>
            <a:off x="-2920347" y="5789095"/>
            <a:ext cx="737701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endParaRPr lang="en-GB" sz="2200" dirty="0">
              <a:solidFill>
                <a:srgbClr val="00B050"/>
              </a:solidFill>
              <a:latin typeface="Gill Sans SemiBold"/>
              <a:ea typeface="Gill Sans SemiBold"/>
              <a:cs typeface="Gill Sans SemiBold"/>
              <a:sym typeface="Gill Sans SemiBold"/>
            </a:endParaRPr>
          </a:p>
          <a:p>
            <a:pPr lvl="4">
              <a:defRPr sz="1800"/>
            </a:pPr>
            <a:r>
              <a:rPr sz="2200" dirty="0" smtClean="0">
                <a:solidFill>
                  <a:srgbClr val="FF0000"/>
                </a:solidFill>
                <a:latin typeface="Gill Sans SemiBold"/>
                <a:ea typeface="Gill Sans SemiBold"/>
                <a:cs typeface="Gill Sans SemiBold"/>
                <a:sym typeface="Gill Sans SemiBold"/>
              </a:rPr>
              <a:t>                         </a:t>
            </a:r>
            <a:endParaRPr sz="2200" dirty="0">
              <a:solidFill>
                <a:srgbClr val="00B050"/>
              </a:solidFill>
              <a:latin typeface="Gill Sans SemiBold"/>
              <a:ea typeface="Gill Sans SemiBold"/>
              <a:cs typeface="Gill Sans SemiBold"/>
              <a:sym typeface="Gill Sans SemiBold"/>
            </a:endParaRPr>
          </a:p>
        </p:txBody>
      </p:sp>
      <p:sp>
        <p:nvSpPr>
          <p:cNvPr id="19" name="Shape 485"/>
          <p:cNvSpPr/>
          <p:nvPr/>
        </p:nvSpPr>
        <p:spPr>
          <a:xfrm>
            <a:off x="1699133" y="3154885"/>
            <a:ext cx="7377011"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lang="en-GB" sz="2200" dirty="0" smtClean="0">
                <a:solidFill>
                  <a:srgbClr val="FF0000"/>
                </a:solidFill>
                <a:latin typeface="Gill Sans SemiBold"/>
                <a:ea typeface="Gill Sans SemiBold"/>
                <a:cs typeface="Gill Sans SemiBold"/>
                <a:sym typeface="Gill Sans SemiBold"/>
              </a:rPr>
              <a:t>           </a:t>
            </a:r>
            <a:endParaRPr sz="2200" dirty="0">
              <a:solidFill>
                <a:srgbClr val="00B050"/>
              </a:solidFill>
              <a:latin typeface="Gill Sans SemiBold"/>
              <a:ea typeface="Gill Sans SemiBold"/>
              <a:cs typeface="Gill Sans SemiBold"/>
              <a:sym typeface="Gill Sans SemiBold"/>
            </a:endParaRPr>
          </a:p>
        </p:txBody>
      </p:sp>
      <p:sp>
        <p:nvSpPr>
          <p:cNvPr id="20" name="Shape 485"/>
          <p:cNvSpPr/>
          <p:nvPr/>
        </p:nvSpPr>
        <p:spPr>
          <a:xfrm>
            <a:off x="657437" y="5314925"/>
            <a:ext cx="7377011"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lang="en-GB" sz="2000" b="1" dirty="0" smtClean="0">
                <a:solidFill>
                  <a:srgbClr val="006600"/>
                </a:solidFill>
                <a:latin typeface="Calibri" panose="020F0502020204030204" pitchFamily="34" charset="0"/>
                <a:ea typeface="Gill Sans SemiBold"/>
                <a:cs typeface="Calibri" panose="020F0502020204030204" pitchFamily="34" charset="0"/>
                <a:sym typeface="Gill Sans SemiBold"/>
              </a:rPr>
              <a:t>Revision Reward Cards</a:t>
            </a:r>
            <a:endParaRPr sz="2000" b="1" dirty="0">
              <a:solidFill>
                <a:srgbClr val="006600"/>
              </a:solidFill>
              <a:latin typeface="Calibri" panose="020F0502020204030204" pitchFamily="34" charset="0"/>
              <a:ea typeface="Gill Sans SemiBold"/>
              <a:cs typeface="Calibri" panose="020F0502020204030204" pitchFamily="34" charset="0"/>
              <a:sym typeface="Gill Sans SemiBold"/>
            </a:endParaRPr>
          </a:p>
        </p:txBody>
      </p:sp>
      <p:sp>
        <p:nvSpPr>
          <p:cNvPr id="22" name="Shape 485"/>
          <p:cNvSpPr/>
          <p:nvPr/>
        </p:nvSpPr>
        <p:spPr>
          <a:xfrm>
            <a:off x="1809677" y="4616666"/>
            <a:ext cx="7377011"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lang="en-GB" sz="2200" dirty="0" smtClean="0">
                <a:solidFill>
                  <a:srgbClr val="00B050"/>
                </a:solidFill>
                <a:latin typeface="Gill Sans SemiBold"/>
                <a:ea typeface="Gill Sans SemiBold"/>
                <a:cs typeface="Gill Sans SemiBold"/>
                <a:sym typeface="Gill Sans SemiBold"/>
              </a:rPr>
              <a:t> </a:t>
            </a:r>
            <a:endParaRPr sz="2200" dirty="0">
              <a:solidFill>
                <a:srgbClr val="00B050"/>
              </a:solidFill>
              <a:latin typeface="Gill Sans SemiBold"/>
              <a:ea typeface="Gill Sans SemiBold"/>
              <a:cs typeface="Gill Sans SemiBold"/>
              <a:sym typeface="Gill Sans SemiBold"/>
            </a:endParaRPr>
          </a:p>
        </p:txBody>
      </p:sp>
      <p:sp>
        <p:nvSpPr>
          <p:cNvPr id="27" name="Shape 485"/>
          <p:cNvSpPr/>
          <p:nvPr/>
        </p:nvSpPr>
        <p:spPr>
          <a:xfrm>
            <a:off x="2170412" y="1678231"/>
            <a:ext cx="7377011"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sz="2200" dirty="0">
                <a:solidFill>
                  <a:srgbClr val="FF0000"/>
                </a:solidFill>
                <a:latin typeface="Gill Sans SemiBold"/>
                <a:ea typeface="Gill Sans SemiBold"/>
                <a:cs typeface="Gill Sans SemiBold"/>
                <a:sym typeface="Gill Sans SemiBold"/>
              </a:rPr>
              <a:t>                              </a:t>
            </a:r>
            <a:endParaRPr sz="2200" dirty="0">
              <a:solidFill>
                <a:srgbClr val="00B050"/>
              </a:solidFill>
              <a:latin typeface="Gill Sans SemiBold"/>
              <a:ea typeface="Gill Sans SemiBold"/>
              <a:cs typeface="Gill Sans SemiBold"/>
              <a:sym typeface="Gill Sans SemiBold"/>
            </a:endParaRPr>
          </a:p>
        </p:txBody>
      </p:sp>
      <p:sp>
        <p:nvSpPr>
          <p:cNvPr id="28" name="Shape 485"/>
          <p:cNvSpPr/>
          <p:nvPr/>
        </p:nvSpPr>
        <p:spPr>
          <a:xfrm>
            <a:off x="2351086" y="938007"/>
            <a:ext cx="7377011"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sz="2200" dirty="0">
                <a:solidFill>
                  <a:srgbClr val="FF0000"/>
                </a:solidFill>
                <a:latin typeface="Gill Sans SemiBold"/>
                <a:ea typeface="Gill Sans SemiBold"/>
                <a:cs typeface="Gill Sans SemiBold"/>
                <a:sym typeface="Gill Sans SemiBold"/>
              </a:rPr>
              <a:t>                              </a:t>
            </a:r>
            <a:endParaRPr sz="2200" dirty="0">
              <a:solidFill>
                <a:srgbClr val="00B050"/>
              </a:solidFill>
              <a:latin typeface="Gill Sans SemiBold"/>
              <a:ea typeface="Gill Sans SemiBold"/>
              <a:cs typeface="Gill Sans SemiBold"/>
              <a:sym typeface="Gill Sans SemiBold"/>
            </a:endParaRPr>
          </a:p>
        </p:txBody>
      </p:sp>
      <p:sp>
        <p:nvSpPr>
          <p:cNvPr id="29" name="Shape 485"/>
          <p:cNvSpPr/>
          <p:nvPr/>
        </p:nvSpPr>
        <p:spPr>
          <a:xfrm>
            <a:off x="4025563" y="1385569"/>
            <a:ext cx="7377011"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endParaRPr sz="2200" dirty="0">
              <a:solidFill>
                <a:srgbClr val="FF0000"/>
              </a:solidFill>
              <a:latin typeface="Gill Sans SemiBold"/>
              <a:ea typeface="Gill Sans SemiBold"/>
              <a:cs typeface="Gill Sans SemiBold"/>
              <a:sym typeface="Gill Sans SemiBold"/>
            </a:endParaRPr>
          </a:p>
        </p:txBody>
      </p:sp>
      <p:sp>
        <p:nvSpPr>
          <p:cNvPr id="30" name="Shape 485"/>
          <p:cNvSpPr/>
          <p:nvPr/>
        </p:nvSpPr>
        <p:spPr>
          <a:xfrm>
            <a:off x="2743868" y="685169"/>
            <a:ext cx="7377011"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b="1" dirty="0">
                <a:solidFill>
                  <a:srgbClr val="0000CC"/>
                </a:solidFill>
                <a:latin typeface="Calibri" panose="020F0502020204030204" pitchFamily="34" charset="0"/>
                <a:ea typeface="Gill Sans SemiBold"/>
                <a:cs typeface="Calibri" panose="020F0502020204030204" pitchFamily="34" charset="0"/>
                <a:sym typeface="Gill Sans SemiBold"/>
              </a:rPr>
              <a:t>                              </a:t>
            </a:r>
            <a:r>
              <a:rPr lang="en-GB" b="1" dirty="0" smtClean="0">
                <a:solidFill>
                  <a:srgbClr val="0000CC"/>
                </a:solidFill>
                <a:latin typeface="Calibri" panose="020F0502020204030204" pitchFamily="34" charset="0"/>
                <a:ea typeface="Gill Sans SemiBold"/>
                <a:cs typeface="Calibri" panose="020F0502020204030204" pitchFamily="34" charset="0"/>
                <a:sym typeface="Gill Sans SemiBold"/>
              </a:rPr>
              <a:t> </a:t>
            </a:r>
            <a:r>
              <a:rPr lang="en-GB" sz="2000" b="1" dirty="0" smtClean="0">
                <a:solidFill>
                  <a:srgbClr val="FF0066"/>
                </a:solidFill>
                <a:latin typeface="Calibri" panose="020F0502020204030204" pitchFamily="34" charset="0"/>
                <a:ea typeface="Gill Sans SemiBold"/>
                <a:cs typeface="Calibri" panose="020F0502020204030204" pitchFamily="34" charset="0"/>
                <a:sym typeface="Gill Sans SemiBold"/>
              </a:rPr>
              <a:t>Easter Revision 	</a:t>
            </a:r>
          </a:p>
          <a:p>
            <a:pPr lvl="4">
              <a:defRPr sz="1800"/>
            </a:pPr>
            <a:r>
              <a:rPr lang="en-GB" sz="2000" b="1" dirty="0">
                <a:solidFill>
                  <a:srgbClr val="FF0066"/>
                </a:solidFill>
                <a:latin typeface="Calibri" panose="020F0502020204030204" pitchFamily="34" charset="0"/>
                <a:ea typeface="Gill Sans SemiBold"/>
                <a:cs typeface="Calibri" panose="020F0502020204030204" pitchFamily="34" charset="0"/>
                <a:sym typeface="Gill Sans SemiBold"/>
              </a:rPr>
              <a:t> </a:t>
            </a:r>
            <a:r>
              <a:rPr lang="en-GB" sz="2000" b="1" dirty="0" smtClean="0">
                <a:solidFill>
                  <a:srgbClr val="FF0066"/>
                </a:solidFill>
                <a:latin typeface="Calibri" panose="020F0502020204030204" pitchFamily="34" charset="0"/>
                <a:ea typeface="Gill Sans SemiBold"/>
                <a:cs typeface="Calibri" panose="020F0502020204030204" pitchFamily="34" charset="0"/>
                <a:sym typeface="Gill Sans SemiBold"/>
              </a:rPr>
              <a:t>                            Classes Schedule</a:t>
            </a:r>
            <a:endParaRPr sz="2000" b="1" dirty="0">
              <a:solidFill>
                <a:srgbClr val="FF0066"/>
              </a:solidFill>
              <a:latin typeface="Calibri" panose="020F0502020204030204" pitchFamily="34" charset="0"/>
              <a:ea typeface="Gill Sans SemiBold"/>
              <a:cs typeface="Calibri" panose="020F0502020204030204" pitchFamily="34" charset="0"/>
              <a:sym typeface="Gill Sans SemiBold"/>
            </a:endParaRPr>
          </a:p>
        </p:txBody>
      </p:sp>
      <p:sp>
        <p:nvSpPr>
          <p:cNvPr id="4" name="Up Arrow 3"/>
          <p:cNvSpPr/>
          <p:nvPr/>
        </p:nvSpPr>
        <p:spPr>
          <a:xfrm rot="2356450">
            <a:off x="3690642" y="-782526"/>
            <a:ext cx="169012" cy="8435247"/>
          </a:xfrm>
          <a:prstGeom prst="upArrow">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hape 485"/>
          <p:cNvSpPr/>
          <p:nvPr/>
        </p:nvSpPr>
        <p:spPr>
          <a:xfrm>
            <a:off x="481705" y="5348885"/>
            <a:ext cx="7377011"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endParaRPr sz="2200" dirty="0">
              <a:solidFill>
                <a:srgbClr val="00B050"/>
              </a:solidFill>
              <a:latin typeface="Gill Sans SemiBold"/>
              <a:ea typeface="Gill Sans SemiBold"/>
              <a:cs typeface="Gill Sans SemiBold"/>
              <a:sym typeface="Gill Sans SemiBold"/>
            </a:endParaRPr>
          </a:p>
        </p:txBody>
      </p:sp>
      <p:sp>
        <p:nvSpPr>
          <p:cNvPr id="8" name="TextBox 7"/>
          <p:cNvSpPr txBox="1"/>
          <p:nvPr/>
        </p:nvSpPr>
        <p:spPr>
          <a:xfrm>
            <a:off x="616450" y="5221171"/>
            <a:ext cx="1117758" cy="400110"/>
          </a:xfrm>
          <a:prstGeom prst="rect">
            <a:avLst/>
          </a:prstGeom>
          <a:noFill/>
        </p:spPr>
        <p:txBody>
          <a:bodyPr wrap="square" rtlCol="0">
            <a:spAutoFit/>
          </a:bodyPr>
          <a:lstStyle/>
          <a:p>
            <a:r>
              <a:rPr lang="en-GB" sz="2000" b="1" dirty="0" smtClean="0">
                <a:solidFill>
                  <a:srgbClr val="006600"/>
                </a:solidFill>
              </a:rPr>
              <a:t>Jan 2018</a:t>
            </a:r>
            <a:endParaRPr lang="en-US" sz="2000" b="1" dirty="0">
              <a:solidFill>
                <a:srgbClr val="006600"/>
              </a:solidFill>
            </a:endParaRPr>
          </a:p>
        </p:txBody>
      </p:sp>
      <p:sp>
        <p:nvSpPr>
          <p:cNvPr id="36" name="TextBox 35"/>
          <p:cNvSpPr txBox="1"/>
          <p:nvPr/>
        </p:nvSpPr>
        <p:spPr>
          <a:xfrm>
            <a:off x="906940" y="4804372"/>
            <a:ext cx="1322833" cy="400110"/>
          </a:xfrm>
          <a:prstGeom prst="rect">
            <a:avLst/>
          </a:prstGeom>
          <a:noFill/>
        </p:spPr>
        <p:txBody>
          <a:bodyPr wrap="square" rtlCol="0">
            <a:spAutoFit/>
          </a:bodyPr>
          <a:lstStyle/>
          <a:p>
            <a:r>
              <a:rPr lang="en-GB" sz="2000" b="1" dirty="0" smtClean="0">
                <a:solidFill>
                  <a:srgbClr val="FF0000"/>
                </a:solidFill>
                <a:latin typeface="Calibri" panose="020F0502020204030204" pitchFamily="34" charset="0"/>
                <a:cs typeface="Calibri" panose="020F0502020204030204" pitchFamily="34" charset="0"/>
              </a:rPr>
              <a:t>Feb 2018</a:t>
            </a:r>
            <a:endParaRPr lang="en-US" sz="2000" b="1" dirty="0">
              <a:solidFill>
                <a:srgbClr val="FF0000"/>
              </a:solidFill>
              <a:latin typeface="Calibri" panose="020F0502020204030204" pitchFamily="34" charset="0"/>
              <a:cs typeface="Calibri" panose="020F0502020204030204" pitchFamily="34" charset="0"/>
            </a:endParaRPr>
          </a:p>
        </p:txBody>
      </p:sp>
      <p:sp>
        <p:nvSpPr>
          <p:cNvPr id="37" name="Shape 485"/>
          <p:cNvSpPr/>
          <p:nvPr/>
        </p:nvSpPr>
        <p:spPr>
          <a:xfrm>
            <a:off x="963455" y="3431173"/>
            <a:ext cx="8443602"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lang="en-GB" sz="2200" dirty="0">
                <a:solidFill>
                  <a:srgbClr val="FF0000"/>
                </a:solidFill>
                <a:latin typeface="Gill Sans SemiBold"/>
                <a:ea typeface="Gill Sans SemiBold"/>
                <a:cs typeface="Gill Sans SemiBold"/>
                <a:sym typeface="Gill Sans SemiBold"/>
              </a:rPr>
              <a:t> </a:t>
            </a:r>
            <a:r>
              <a:rPr lang="en-GB" sz="2200" dirty="0" smtClean="0">
                <a:solidFill>
                  <a:srgbClr val="FF0000"/>
                </a:solidFill>
                <a:latin typeface="Gill Sans SemiBold"/>
                <a:ea typeface="Gill Sans SemiBold"/>
                <a:cs typeface="Gill Sans SemiBold"/>
                <a:sym typeface="Gill Sans SemiBold"/>
              </a:rPr>
              <a:t>              </a:t>
            </a:r>
            <a:r>
              <a:rPr lang="en-GB" sz="2100" b="1" dirty="0" smtClean="0">
                <a:solidFill>
                  <a:srgbClr val="660066"/>
                </a:solidFill>
                <a:latin typeface="Calibri" panose="020F0502020204030204" pitchFamily="34" charset="0"/>
                <a:ea typeface="Gill Sans SemiBold"/>
                <a:cs typeface="Calibri" panose="020F0502020204030204" pitchFamily="34" charset="0"/>
                <a:sym typeface="Gill Sans SemiBold"/>
              </a:rPr>
              <a:t>Year 11 Assemblies led by Core Subject HODs</a:t>
            </a:r>
            <a:endParaRPr lang="en-GB" sz="2100" b="1" dirty="0">
              <a:solidFill>
                <a:srgbClr val="660066"/>
              </a:solidFill>
              <a:latin typeface="Calibri" panose="020F0502020204030204" pitchFamily="34" charset="0"/>
              <a:ea typeface="Gill Sans SemiBold"/>
              <a:cs typeface="Calibri" panose="020F0502020204030204" pitchFamily="34" charset="0"/>
              <a:sym typeface="Gill Sans SemiBold"/>
            </a:endParaRPr>
          </a:p>
          <a:p>
            <a:pPr lvl="4">
              <a:defRPr sz="1800"/>
            </a:pPr>
            <a:endParaRPr sz="2200" dirty="0">
              <a:solidFill>
                <a:srgbClr val="00B050"/>
              </a:solidFill>
              <a:latin typeface="Gill Sans SemiBold"/>
              <a:ea typeface="Gill Sans SemiBold"/>
              <a:cs typeface="Gill Sans SemiBold"/>
              <a:sym typeface="Gill Sans SemiBold"/>
            </a:endParaRPr>
          </a:p>
        </p:txBody>
      </p:sp>
      <p:sp>
        <p:nvSpPr>
          <p:cNvPr id="38" name="TextBox 37"/>
          <p:cNvSpPr txBox="1"/>
          <p:nvPr/>
        </p:nvSpPr>
        <p:spPr>
          <a:xfrm>
            <a:off x="2280611" y="3429651"/>
            <a:ext cx="1193623" cy="400110"/>
          </a:xfrm>
          <a:prstGeom prst="rect">
            <a:avLst/>
          </a:prstGeom>
          <a:noFill/>
        </p:spPr>
        <p:txBody>
          <a:bodyPr wrap="square" rtlCol="0">
            <a:spAutoFit/>
          </a:bodyPr>
          <a:lstStyle/>
          <a:p>
            <a:r>
              <a:rPr lang="en-GB" sz="2000" b="1" dirty="0" smtClean="0">
                <a:solidFill>
                  <a:srgbClr val="660066"/>
                </a:solidFill>
                <a:latin typeface="Calibri" panose="020F0502020204030204" pitchFamily="34" charset="0"/>
                <a:cs typeface="Calibri" panose="020F0502020204030204" pitchFamily="34" charset="0"/>
              </a:rPr>
              <a:t>Mar 2018</a:t>
            </a:r>
            <a:endParaRPr lang="en-US" sz="2000" b="1" dirty="0">
              <a:solidFill>
                <a:srgbClr val="660066"/>
              </a:solidFill>
              <a:latin typeface="Calibri" panose="020F0502020204030204" pitchFamily="34" charset="0"/>
              <a:cs typeface="Calibri" panose="020F0502020204030204" pitchFamily="34" charset="0"/>
            </a:endParaRPr>
          </a:p>
        </p:txBody>
      </p:sp>
      <p:sp>
        <p:nvSpPr>
          <p:cNvPr id="39" name="TextBox 38"/>
          <p:cNvSpPr txBox="1"/>
          <p:nvPr/>
        </p:nvSpPr>
        <p:spPr>
          <a:xfrm>
            <a:off x="4456664" y="691807"/>
            <a:ext cx="1255560" cy="400110"/>
          </a:xfrm>
          <a:prstGeom prst="rect">
            <a:avLst/>
          </a:prstGeom>
          <a:noFill/>
        </p:spPr>
        <p:txBody>
          <a:bodyPr wrap="square" rtlCol="0">
            <a:spAutoFit/>
          </a:bodyPr>
          <a:lstStyle/>
          <a:p>
            <a:r>
              <a:rPr lang="en-GB" sz="2000" b="1" dirty="0" smtClean="0">
                <a:solidFill>
                  <a:srgbClr val="FF0066"/>
                </a:solidFill>
              </a:rPr>
              <a:t>Apr 2018</a:t>
            </a:r>
            <a:endParaRPr lang="en-US" sz="2000" b="1" dirty="0">
              <a:solidFill>
                <a:srgbClr val="FF0066"/>
              </a:solidFill>
            </a:endParaRPr>
          </a:p>
        </p:txBody>
      </p:sp>
      <p:sp>
        <p:nvSpPr>
          <p:cNvPr id="40" name="Shape 485"/>
          <p:cNvSpPr/>
          <p:nvPr/>
        </p:nvSpPr>
        <p:spPr>
          <a:xfrm>
            <a:off x="4880072" y="-11084"/>
            <a:ext cx="7377011"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lang="en-GB" sz="2200" b="1" dirty="0" smtClean="0">
                <a:solidFill>
                  <a:srgbClr val="0000CC"/>
                </a:solidFill>
                <a:latin typeface="Calibri" panose="020F0502020204030204" pitchFamily="34" charset="0"/>
                <a:ea typeface="Gill Sans SemiBold"/>
                <a:cs typeface="Calibri" panose="020F0502020204030204" pitchFamily="34" charset="0"/>
                <a:sym typeface="Gill Sans SemiBold"/>
              </a:rPr>
              <a:t>Exam Timetable</a:t>
            </a:r>
            <a:endParaRPr sz="2200" b="1" dirty="0">
              <a:solidFill>
                <a:srgbClr val="0000CC"/>
              </a:solidFill>
              <a:latin typeface="Calibri" panose="020F0502020204030204" pitchFamily="34" charset="0"/>
              <a:ea typeface="Gill Sans SemiBold"/>
              <a:cs typeface="Calibri" panose="020F0502020204030204" pitchFamily="34" charset="0"/>
              <a:sym typeface="Gill Sans SemiBold"/>
            </a:endParaRPr>
          </a:p>
        </p:txBody>
      </p:sp>
      <p:sp>
        <p:nvSpPr>
          <p:cNvPr id="41" name="Shape 491"/>
          <p:cNvSpPr/>
          <p:nvPr/>
        </p:nvSpPr>
        <p:spPr>
          <a:xfrm>
            <a:off x="657437" y="-24006"/>
            <a:ext cx="4660566"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4800" b="1">
                <a:latin typeface="Calibri"/>
                <a:ea typeface="Calibri"/>
                <a:cs typeface="Calibri"/>
                <a:sym typeface="Calibri"/>
              </a:defRPr>
            </a:lvl1pPr>
          </a:lstStyle>
          <a:p>
            <a:pPr lvl="0">
              <a:defRPr sz="1800" b="0"/>
            </a:pPr>
            <a:r>
              <a:rPr lang="en-GB" sz="4000" dirty="0" smtClean="0"/>
              <a:t>Summit </a:t>
            </a:r>
            <a:r>
              <a:rPr lang="en-GB" sz="4000" b="1" dirty="0" smtClean="0">
                <a:solidFill>
                  <a:srgbClr val="CC0099"/>
                </a:solidFill>
              </a:rPr>
              <a:t>(</a:t>
            </a:r>
            <a:r>
              <a:rPr lang="en-GB" sz="4000" dirty="0" smtClean="0">
                <a:solidFill>
                  <a:srgbClr val="CC0099"/>
                </a:solidFill>
              </a:rPr>
              <a:t>GCSEs</a:t>
            </a:r>
            <a:r>
              <a:rPr lang="en-GB" sz="4000" b="1" dirty="0" smtClean="0">
                <a:solidFill>
                  <a:srgbClr val="CC0099"/>
                </a:solidFill>
              </a:rPr>
              <a:t>)</a:t>
            </a:r>
            <a:endParaRPr sz="4000" b="1" dirty="0">
              <a:solidFill>
                <a:srgbClr val="CC0099"/>
              </a:solidFill>
            </a:endParaRPr>
          </a:p>
        </p:txBody>
      </p:sp>
      <p:sp>
        <p:nvSpPr>
          <p:cNvPr id="42" name="TextBox 41"/>
          <p:cNvSpPr txBox="1"/>
          <p:nvPr/>
        </p:nvSpPr>
        <p:spPr>
          <a:xfrm>
            <a:off x="4594466" y="261118"/>
            <a:ext cx="1558294" cy="400110"/>
          </a:xfrm>
          <a:prstGeom prst="rect">
            <a:avLst/>
          </a:prstGeom>
          <a:noFill/>
        </p:spPr>
        <p:txBody>
          <a:bodyPr wrap="square" rtlCol="0">
            <a:spAutoFit/>
          </a:bodyPr>
          <a:lstStyle/>
          <a:p>
            <a:r>
              <a:rPr lang="en-GB" sz="2000" b="1" dirty="0" smtClean="0">
                <a:solidFill>
                  <a:srgbClr val="0000CC"/>
                </a:solidFill>
              </a:rPr>
              <a:t>May 2018</a:t>
            </a:r>
            <a:endParaRPr lang="en-US" sz="2000" b="1" dirty="0">
              <a:solidFill>
                <a:srgbClr val="0000CC"/>
              </a:solidFill>
            </a:endParaRPr>
          </a:p>
        </p:txBody>
      </p:sp>
      <p:sp>
        <p:nvSpPr>
          <p:cNvPr id="43" name="Shape 485"/>
          <p:cNvSpPr/>
          <p:nvPr/>
        </p:nvSpPr>
        <p:spPr>
          <a:xfrm>
            <a:off x="1708944" y="3854800"/>
            <a:ext cx="7377011"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lang="en-GB" sz="2000" b="1" dirty="0" smtClean="0">
                <a:solidFill>
                  <a:srgbClr val="FF0000"/>
                </a:solidFill>
                <a:ea typeface="Gill Sans SemiBold"/>
                <a:cs typeface="Gill Sans SemiBold"/>
                <a:sym typeface="Gill Sans SemiBold"/>
              </a:rPr>
              <a:t>Mock exam in English, Maths and </a:t>
            </a:r>
            <a:r>
              <a:rPr lang="en-GB" sz="2000" b="1" dirty="0" err="1" smtClean="0">
                <a:solidFill>
                  <a:srgbClr val="FF0000"/>
                </a:solidFill>
                <a:ea typeface="Gill Sans SemiBold"/>
                <a:cs typeface="Gill Sans SemiBold"/>
                <a:sym typeface="Gill Sans SemiBold"/>
              </a:rPr>
              <a:t>Sci</a:t>
            </a:r>
            <a:r>
              <a:rPr lang="en-GB" sz="2000" b="1" dirty="0" smtClean="0">
                <a:solidFill>
                  <a:srgbClr val="FF0000"/>
                </a:solidFill>
                <a:ea typeface="Gill Sans SemiBold"/>
                <a:cs typeface="Gill Sans SemiBold"/>
                <a:sym typeface="Gill Sans SemiBold"/>
              </a:rPr>
              <a:t> – Feb/Mar TBC</a:t>
            </a:r>
            <a:r>
              <a:rPr sz="2000" b="1" dirty="0" smtClean="0">
                <a:solidFill>
                  <a:srgbClr val="FF0000"/>
                </a:solidFill>
                <a:ea typeface="Gill Sans SemiBold"/>
                <a:cs typeface="Gill Sans SemiBold"/>
                <a:sym typeface="Gill Sans SemiBold"/>
              </a:rPr>
              <a:t>                         </a:t>
            </a:r>
            <a:endParaRPr sz="2000" b="1" dirty="0">
              <a:solidFill>
                <a:srgbClr val="FF0000"/>
              </a:solidFill>
              <a:ea typeface="Gill Sans SemiBold"/>
              <a:cs typeface="Gill Sans SemiBold"/>
              <a:sym typeface="Gill Sans SemiBold"/>
            </a:endParaRPr>
          </a:p>
        </p:txBody>
      </p:sp>
      <p:sp>
        <p:nvSpPr>
          <p:cNvPr id="44" name="TextBox 43"/>
          <p:cNvSpPr txBox="1"/>
          <p:nvPr/>
        </p:nvSpPr>
        <p:spPr>
          <a:xfrm>
            <a:off x="369401" y="5694551"/>
            <a:ext cx="1191313" cy="400110"/>
          </a:xfrm>
          <a:prstGeom prst="rect">
            <a:avLst/>
          </a:prstGeom>
          <a:noFill/>
        </p:spPr>
        <p:txBody>
          <a:bodyPr wrap="square" rtlCol="0">
            <a:spAutoFit/>
          </a:bodyPr>
          <a:lstStyle/>
          <a:p>
            <a:r>
              <a:rPr lang="en-GB" sz="2000" b="1" dirty="0" smtClean="0">
                <a:latin typeface="Calibri" panose="020F0502020204030204" pitchFamily="34" charset="0"/>
                <a:cs typeface="Calibri" panose="020F0502020204030204" pitchFamily="34" charset="0"/>
              </a:rPr>
              <a:t>Dec 2017</a:t>
            </a:r>
            <a:endParaRPr lang="en-US" sz="2000" b="1" dirty="0">
              <a:latin typeface="Calibri" panose="020F0502020204030204" pitchFamily="34" charset="0"/>
              <a:cs typeface="Calibri" panose="020F0502020204030204" pitchFamily="34" charset="0"/>
            </a:endParaRPr>
          </a:p>
        </p:txBody>
      </p:sp>
      <p:sp>
        <p:nvSpPr>
          <p:cNvPr id="45" name="Shape 485"/>
          <p:cNvSpPr/>
          <p:nvPr/>
        </p:nvSpPr>
        <p:spPr>
          <a:xfrm>
            <a:off x="1522480" y="4301285"/>
            <a:ext cx="7884577"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lang="en-GB" b="1" dirty="0" smtClean="0">
                <a:solidFill>
                  <a:srgbClr val="FF0000"/>
                </a:solidFill>
                <a:latin typeface="Calibri" panose="020F0502020204030204" pitchFamily="34" charset="0"/>
                <a:ea typeface="Gill Sans SemiBold"/>
                <a:cs typeface="Calibri" panose="020F0502020204030204" pitchFamily="34" charset="0"/>
                <a:sym typeface="Gill Sans SemiBold"/>
              </a:rPr>
              <a:t>MAPPs (Monitoring Academic Progress Plan) taking place </a:t>
            </a:r>
          </a:p>
          <a:p>
            <a:pPr lvl="4">
              <a:defRPr sz="1800"/>
            </a:pPr>
            <a:r>
              <a:rPr lang="en-GB" b="1" dirty="0" smtClean="0">
                <a:solidFill>
                  <a:srgbClr val="FF0000"/>
                </a:solidFill>
                <a:latin typeface="Calibri" panose="020F0502020204030204" pitchFamily="34" charset="0"/>
                <a:ea typeface="Gill Sans SemiBold"/>
                <a:cs typeface="Calibri" panose="020F0502020204030204" pitchFamily="34" charset="0"/>
                <a:sym typeface="Gill Sans SemiBold"/>
              </a:rPr>
              <a:t>with underachieving pupils in departments</a:t>
            </a:r>
            <a:r>
              <a:rPr b="1" dirty="0" smtClean="0">
                <a:solidFill>
                  <a:srgbClr val="FF0000"/>
                </a:solidFill>
                <a:latin typeface="Calibri" panose="020F0502020204030204" pitchFamily="34" charset="0"/>
                <a:ea typeface="Gill Sans SemiBold"/>
                <a:cs typeface="Calibri" panose="020F0502020204030204" pitchFamily="34" charset="0"/>
                <a:sym typeface="Gill Sans SemiBold"/>
              </a:rPr>
              <a:t>  </a:t>
            </a:r>
            <a:r>
              <a:rPr b="1" dirty="0" smtClean="0">
                <a:solidFill>
                  <a:srgbClr val="FF0000"/>
                </a:solidFill>
                <a:latin typeface="Gill Sans SemiBold"/>
                <a:ea typeface="Gill Sans SemiBold"/>
                <a:cs typeface="Gill Sans SemiBold"/>
                <a:sym typeface="Gill Sans SemiBold"/>
              </a:rPr>
              <a:t>                       </a:t>
            </a:r>
            <a:endParaRPr b="1" dirty="0">
              <a:solidFill>
                <a:srgbClr val="FF0000"/>
              </a:solidFill>
              <a:latin typeface="Gill Sans SemiBold"/>
              <a:ea typeface="Gill Sans SemiBold"/>
              <a:cs typeface="Gill Sans SemiBold"/>
              <a:sym typeface="Gill Sans SemiBo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16" y="550552"/>
            <a:ext cx="2212750" cy="3190148"/>
          </a:xfrm>
          <a:prstGeom prst="rect">
            <a:avLst/>
          </a:prstGeom>
        </p:spPr>
      </p:pic>
      <p:sp>
        <p:nvSpPr>
          <p:cNvPr id="46" name="Shape 485"/>
          <p:cNvSpPr/>
          <p:nvPr/>
        </p:nvSpPr>
        <p:spPr>
          <a:xfrm>
            <a:off x="3863169" y="347356"/>
            <a:ext cx="7377011"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lang="en-GB" sz="2200" b="1" dirty="0" smtClean="0">
                <a:solidFill>
                  <a:srgbClr val="0000CC"/>
                </a:solidFill>
                <a:latin typeface="Gill Sans SemiBold"/>
                <a:ea typeface="Gill Sans SemiBold"/>
                <a:cs typeface="Gill Sans SemiBold"/>
                <a:sym typeface="Gill Sans SemiBold"/>
              </a:rPr>
              <a:t>         </a:t>
            </a:r>
            <a:r>
              <a:rPr lang="en-GB" sz="2200" b="1" dirty="0" smtClean="0">
                <a:solidFill>
                  <a:srgbClr val="0000CC"/>
                </a:solidFill>
                <a:ea typeface="Gill Sans SemiBold"/>
                <a:cs typeface="Gill Sans SemiBold"/>
                <a:sym typeface="Gill Sans SemiBold"/>
              </a:rPr>
              <a:t>Superhero assembly</a:t>
            </a:r>
          </a:p>
        </p:txBody>
      </p:sp>
      <p:sp>
        <p:nvSpPr>
          <p:cNvPr id="47" name="Shape 485"/>
          <p:cNvSpPr/>
          <p:nvPr/>
        </p:nvSpPr>
        <p:spPr>
          <a:xfrm>
            <a:off x="3245340" y="2132094"/>
            <a:ext cx="7377011"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lang="en-GB" sz="2200" b="1" dirty="0" smtClean="0">
                <a:solidFill>
                  <a:srgbClr val="660066"/>
                </a:solidFill>
                <a:ea typeface="Gill Sans SemiBold"/>
                <a:cs typeface="Gill Sans SemiBold"/>
                <a:sym typeface="Gill Sans SemiBold"/>
              </a:rPr>
              <a:t>Exam Stress Workshop</a:t>
            </a:r>
            <a:endParaRPr sz="2200" b="1" dirty="0">
              <a:solidFill>
                <a:srgbClr val="660066"/>
              </a:solidFill>
              <a:ea typeface="Gill Sans SemiBold"/>
              <a:cs typeface="Gill Sans SemiBold"/>
              <a:sym typeface="Gill Sans SemiBold"/>
            </a:endParaRPr>
          </a:p>
        </p:txBody>
      </p:sp>
      <p:sp>
        <p:nvSpPr>
          <p:cNvPr id="48" name="TextBox 47"/>
          <p:cNvSpPr txBox="1"/>
          <p:nvPr/>
        </p:nvSpPr>
        <p:spPr>
          <a:xfrm>
            <a:off x="-1379" y="6325704"/>
            <a:ext cx="1191313" cy="400110"/>
          </a:xfrm>
          <a:prstGeom prst="rect">
            <a:avLst/>
          </a:prstGeom>
          <a:noFill/>
        </p:spPr>
        <p:txBody>
          <a:bodyPr wrap="square" rtlCol="0">
            <a:spAutoFit/>
          </a:bodyPr>
          <a:lstStyle/>
          <a:p>
            <a:r>
              <a:rPr lang="en-GB" sz="2000" b="1" dirty="0" smtClean="0">
                <a:solidFill>
                  <a:schemeClr val="accent2"/>
                </a:solidFill>
                <a:latin typeface="Calibri" panose="020F0502020204030204" pitchFamily="34" charset="0"/>
                <a:cs typeface="Calibri" panose="020F0502020204030204" pitchFamily="34" charset="0"/>
              </a:rPr>
              <a:t>Nov 2017</a:t>
            </a:r>
            <a:endParaRPr lang="en-US" sz="2000" b="1" dirty="0">
              <a:solidFill>
                <a:schemeClr val="accent2"/>
              </a:solidFill>
              <a:latin typeface="Calibri" panose="020F0502020204030204" pitchFamily="34" charset="0"/>
              <a:cs typeface="Calibri" panose="020F0502020204030204" pitchFamily="34" charset="0"/>
            </a:endParaRPr>
          </a:p>
        </p:txBody>
      </p:sp>
      <p:sp>
        <p:nvSpPr>
          <p:cNvPr id="49" name="Shape 485"/>
          <p:cNvSpPr/>
          <p:nvPr/>
        </p:nvSpPr>
        <p:spPr>
          <a:xfrm>
            <a:off x="-234889" y="6357856"/>
            <a:ext cx="7377011"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4">
              <a:defRPr sz="1800"/>
            </a:pPr>
            <a:r>
              <a:rPr lang="en-GB" sz="2000" b="1" dirty="0" smtClean="0">
                <a:solidFill>
                  <a:schemeClr val="accent2"/>
                </a:solidFill>
                <a:latin typeface="Calibri" panose="020F0502020204030204" pitchFamily="34" charset="0"/>
                <a:ea typeface="Gill Sans SemiBold"/>
                <a:cs typeface="Calibri" panose="020F0502020204030204" pitchFamily="34" charset="0"/>
                <a:sym typeface="Gill Sans SemiBold"/>
              </a:rPr>
              <a:t>Mock exams/walk and talk mocks</a:t>
            </a:r>
            <a:endParaRPr sz="2000" b="1" dirty="0">
              <a:solidFill>
                <a:schemeClr val="accent2"/>
              </a:solidFill>
              <a:latin typeface="Calibri" panose="020F0502020204030204" pitchFamily="34" charset="0"/>
              <a:ea typeface="Gill Sans SemiBold"/>
              <a:cs typeface="Calibri" panose="020F0502020204030204" pitchFamily="34" charset="0"/>
              <a:sym typeface="Gill Sans SemiBold"/>
            </a:endParaRPr>
          </a:p>
        </p:txBody>
      </p:sp>
    </p:spTree>
    <p:extLst>
      <p:ext uri="{BB962C8B-B14F-4D97-AF65-F5344CB8AC3E}">
        <p14:creationId xmlns:p14="http://schemas.microsoft.com/office/powerpoint/2010/main" val="327293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1251315">
            <a:off x="425419" y="251880"/>
            <a:ext cx="3664223" cy="5000586"/>
          </a:xfrm>
          <a:prstGeom prst="rect">
            <a:avLst/>
          </a:prstGeom>
        </p:spPr>
      </p:pic>
      <p:pic>
        <p:nvPicPr>
          <p:cNvPr id="5" name="Picture 4"/>
          <p:cNvPicPr>
            <a:picLocks noChangeAspect="1"/>
          </p:cNvPicPr>
          <p:nvPr/>
        </p:nvPicPr>
        <p:blipFill>
          <a:blip r:embed="rId3"/>
          <a:stretch>
            <a:fillRect/>
          </a:stretch>
        </p:blipFill>
        <p:spPr>
          <a:xfrm rot="769702">
            <a:off x="4067852" y="559337"/>
            <a:ext cx="4657725" cy="33004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8279" y="4822427"/>
            <a:ext cx="1352419" cy="1897510"/>
          </a:xfrm>
          <a:prstGeom prst="rect">
            <a:avLst/>
          </a:prstGeom>
        </p:spPr>
      </p:pic>
    </p:spTree>
    <p:extLst>
      <p:ext uri="{BB962C8B-B14F-4D97-AF65-F5344CB8AC3E}">
        <p14:creationId xmlns:p14="http://schemas.microsoft.com/office/powerpoint/2010/main" val="955348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36" y="169508"/>
            <a:ext cx="7886700" cy="1325563"/>
          </a:xfrm>
        </p:spPr>
        <p:txBody>
          <a:bodyPr/>
          <a:lstStyle/>
          <a:p>
            <a:r>
              <a:rPr lang="en-GB" b="1" dirty="0" smtClean="0">
                <a:latin typeface="+mn-lt"/>
              </a:rPr>
              <a:t>English Workshops </a:t>
            </a:r>
            <a:endParaRPr lang="en-GB" b="1" dirty="0">
              <a:latin typeface="+mn-lt"/>
            </a:endParaRPr>
          </a:p>
        </p:txBody>
      </p:sp>
      <p:sp>
        <p:nvSpPr>
          <p:cNvPr id="3" name="Content Placeholder 2"/>
          <p:cNvSpPr>
            <a:spLocks noGrp="1"/>
          </p:cNvSpPr>
          <p:nvPr>
            <p:ph idx="1"/>
          </p:nvPr>
        </p:nvSpPr>
        <p:spPr>
          <a:xfrm>
            <a:off x="3572766" y="1263875"/>
            <a:ext cx="4960781" cy="3263504"/>
          </a:xfrm>
        </p:spPr>
        <p:txBody>
          <a:bodyPr>
            <a:normAutofit fontScale="92500" lnSpcReduction="10000"/>
          </a:bodyPr>
          <a:lstStyle/>
          <a:p>
            <a:pPr marL="0" indent="0" algn="just">
              <a:buNone/>
            </a:pPr>
            <a:r>
              <a:rPr lang="en-GB" b="1" dirty="0" smtClean="0"/>
              <a:t>These workshops will be running every Monday for an hour after school. </a:t>
            </a:r>
          </a:p>
          <a:p>
            <a:pPr marL="0" indent="0" algn="just">
              <a:buNone/>
            </a:pPr>
            <a:endParaRPr lang="en-GB" b="1" dirty="0"/>
          </a:p>
          <a:p>
            <a:pPr marL="0" indent="0" algn="just">
              <a:buNone/>
            </a:pPr>
            <a:r>
              <a:rPr lang="en-GB" b="1" dirty="0" smtClean="0"/>
              <a:t>The students are expected to bring along revision tools and the English teacher will provide support, along with past papers and practice questions.  </a:t>
            </a:r>
            <a:endParaRPr lang="en-GB" b="1" dirty="0"/>
          </a:p>
        </p:txBody>
      </p:sp>
      <p:pic>
        <p:nvPicPr>
          <p:cNvPr id="4" name="Picture 3"/>
          <p:cNvPicPr>
            <a:picLocks noChangeAspect="1"/>
          </p:cNvPicPr>
          <p:nvPr/>
        </p:nvPicPr>
        <p:blipFill>
          <a:blip r:embed="rId2"/>
          <a:stretch>
            <a:fillRect/>
          </a:stretch>
        </p:blipFill>
        <p:spPr>
          <a:xfrm>
            <a:off x="414836" y="1263875"/>
            <a:ext cx="2928938" cy="39362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5326" y="4867919"/>
            <a:ext cx="1352419" cy="1897510"/>
          </a:xfrm>
          <a:prstGeom prst="rect">
            <a:avLst/>
          </a:prstGeom>
        </p:spPr>
      </p:pic>
    </p:spTree>
    <p:extLst>
      <p:ext uri="{BB962C8B-B14F-4D97-AF65-F5344CB8AC3E}">
        <p14:creationId xmlns:p14="http://schemas.microsoft.com/office/powerpoint/2010/main" val="782053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8692" y="133115"/>
            <a:ext cx="7886700" cy="840426"/>
          </a:xfrm>
        </p:spPr>
        <p:txBody>
          <a:bodyPr>
            <a:normAutofit/>
          </a:bodyPr>
          <a:lstStyle/>
          <a:p>
            <a:r>
              <a:rPr lang="en-GB" sz="4000" b="1" dirty="0" smtClean="0">
                <a:latin typeface="+mn-lt"/>
              </a:rPr>
              <a:t>How could you support your child? </a:t>
            </a:r>
            <a:endParaRPr lang="en-GB" sz="4000" b="1" dirty="0">
              <a:latin typeface="+mn-lt"/>
            </a:endParaRPr>
          </a:p>
        </p:txBody>
      </p:sp>
      <p:sp>
        <p:nvSpPr>
          <p:cNvPr id="5" name="Content Placeholder 4"/>
          <p:cNvSpPr>
            <a:spLocks noGrp="1"/>
          </p:cNvSpPr>
          <p:nvPr>
            <p:ph idx="1"/>
          </p:nvPr>
        </p:nvSpPr>
        <p:spPr>
          <a:xfrm>
            <a:off x="483074" y="973541"/>
            <a:ext cx="7886700" cy="4739557"/>
          </a:xfrm>
        </p:spPr>
        <p:txBody>
          <a:bodyPr>
            <a:normAutofit fontScale="47500" lnSpcReduction="20000"/>
          </a:bodyPr>
          <a:lstStyle/>
          <a:p>
            <a:pPr algn="just"/>
            <a:r>
              <a:rPr lang="en-GB" sz="4200" dirty="0" smtClean="0"/>
              <a:t>Learn the Language content and the Literature texts and have meaningful discussion about it with your child</a:t>
            </a:r>
          </a:p>
          <a:p>
            <a:pPr algn="just"/>
            <a:r>
              <a:rPr lang="en-GB" sz="4200" dirty="0" smtClean="0"/>
              <a:t>You might ask your child to ‘teach’ you the content. Verbalising it will help reinforce the content for them and you!</a:t>
            </a:r>
          </a:p>
          <a:p>
            <a:pPr algn="just"/>
            <a:r>
              <a:rPr lang="en-GB" sz="4200" dirty="0"/>
              <a:t>L</a:t>
            </a:r>
            <a:r>
              <a:rPr lang="en-GB" sz="4200" dirty="0" smtClean="0"/>
              <a:t>ook on the exam board website and download specimen papers</a:t>
            </a:r>
          </a:p>
          <a:p>
            <a:pPr algn="just"/>
            <a:r>
              <a:rPr lang="en-GB" sz="4200" dirty="0" smtClean="0"/>
              <a:t>Ensure your child reads the literature texts every single night during the week. That might sound like a lot, but that really is the norm and expectation</a:t>
            </a:r>
          </a:p>
          <a:p>
            <a:pPr algn="just"/>
            <a:r>
              <a:rPr lang="en-GB" sz="4200" dirty="0" smtClean="0"/>
              <a:t>Quiz your child, listen to the unabridged audiobooks, annotate the texts with them, ask them about meanings of words and phrases, ask them their opinion on certain non-fiction texts, ensure they are reading and commenting on a vast array of media</a:t>
            </a:r>
          </a:p>
          <a:p>
            <a:pPr algn="just"/>
            <a:r>
              <a:rPr lang="en-GB" sz="4200" dirty="0" smtClean="0"/>
              <a:t>Encourage wider reading of fiction texts – this will help with creative writing task </a:t>
            </a:r>
          </a:p>
          <a:p>
            <a:pPr algn="just"/>
            <a:r>
              <a:rPr lang="en-GB" sz="4200" dirty="0" smtClean="0"/>
              <a:t>Timing your child when undertaking a past paper </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5145205"/>
            <a:ext cx="1132091" cy="1588379"/>
          </a:xfrm>
          <a:prstGeom prst="rect">
            <a:avLst/>
          </a:prstGeom>
        </p:spPr>
      </p:pic>
    </p:spTree>
    <p:extLst>
      <p:ext uri="{BB962C8B-B14F-4D97-AF65-F5344CB8AC3E}">
        <p14:creationId xmlns:p14="http://schemas.microsoft.com/office/powerpoint/2010/main" val="3097141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6"/>
            <a:ext cx="5902779" cy="2482577"/>
          </a:xfrm>
        </p:spPr>
        <p:txBody>
          <a:bodyPr>
            <a:normAutofit fontScale="90000"/>
          </a:bodyPr>
          <a:lstStyle/>
          <a:p>
            <a:pPr algn="ctr"/>
            <a:r>
              <a:rPr lang="en-GB" sz="5400" b="1" dirty="0">
                <a:latin typeface="Calibri" panose="020F0502020204030204" pitchFamily="34" charset="0"/>
                <a:cs typeface="Calibri" panose="020F0502020204030204" pitchFamily="34" charset="0"/>
              </a:rPr>
              <a:t>Supporting your child with </a:t>
            </a:r>
            <a:r>
              <a:rPr lang="en-GB" sz="5400" b="1" dirty="0" smtClean="0">
                <a:latin typeface="Calibri" panose="020F0502020204030204" pitchFamily="34" charset="0"/>
                <a:cs typeface="Calibri" panose="020F0502020204030204" pitchFamily="34" charset="0"/>
              </a:rPr>
              <a:t>Mathematics at </a:t>
            </a:r>
            <a:r>
              <a:rPr lang="en-GB" sz="5400" b="1" dirty="0">
                <a:latin typeface="Calibri" panose="020F0502020204030204" pitchFamily="34" charset="0"/>
                <a:cs typeface="Calibri" panose="020F0502020204030204" pitchFamily="34" charset="0"/>
              </a:rPr>
              <a:t>home</a:t>
            </a:r>
            <a:endParaRPr lang="en-GB" sz="54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1875540" y="2991395"/>
            <a:ext cx="4809067" cy="370985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5040" y="365126"/>
            <a:ext cx="1225882" cy="1719972"/>
          </a:xfrm>
          <a:prstGeom prst="rect">
            <a:avLst/>
          </a:prstGeom>
        </p:spPr>
      </p:pic>
    </p:spTree>
    <p:extLst>
      <p:ext uri="{BB962C8B-B14F-4D97-AF65-F5344CB8AC3E}">
        <p14:creationId xmlns:p14="http://schemas.microsoft.com/office/powerpoint/2010/main" val="3562169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b="1" dirty="0" smtClean="0"/>
              <a:t>Edexcel 1MA1</a:t>
            </a:r>
            <a:endParaRPr lang="en-GB" b="1" dirty="0"/>
          </a:p>
        </p:txBody>
      </p:sp>
      <p:sp>
        <p:nvSpPr>
          <p:cNvPr id="5" name="Content Placeholder 2"/>
          <p:cNvSpPr>
            <a:spLocks noGrp="1"/>
          </p:cNvSpPr>
          <p:nvPr>
            <p:ph idx="1"/>
          </p:nvPr>
        </p:nvSpPr>
        <p:spPr/>
        <p:txBody>
          <a:bodyPr>
            <a:normAutofit/>
          </a:bodyPr>
          <a:lstStyle/>
          <a:p>
            <a:r>
              <a:rPr lang="en-GB" sz="3200" dirty="0" smtClean="0"/>
              <a:t>3 Papers (1.5 hours each)</a:t>
            </a:r>
          </a:p>
          <a:p>
            <a:pPr marL="0" indent="0">
              <a:buNone/>
            </a:pPr>
            <a:endParaRPr lang="en-GB" sz="3200" dirty="0" smtClean="0"/>
          </a:p>
          <a:p>
            <a:r>
              <a:rPr lang="en-GB" sz="3200" dirty="0" smtClean="0"/>
              <a:t>P1 Non–Calculator </a:t>
            </a:r>
            <a:r>
              <a:rPr lang="en-GB" sz="3200" b="1" dirty="0" smtClean="0"/>
              <a:t>Thursday 24/5/18 am</a:t>
            </a:r>
          </a:p>
          <a:p>
            <a:r>
              <a:rPr lang="en-GB" sz="3200" dirty="0" smtClean="0"/>
              <a:t>P2 Calculator </a:t>
            </a:r>
            <a:r>
              <a:rPr lang="en-GB" sz="3200" b="1" dirty="0" smtClean="0"/>
              <a:t>Thursday 7/6/18 am</a:t>
            </a:r>
          </a:p>
          <a:p>
            <a:r>
              <a:rPr lang="en-GB" sz="3200" dirty="0" smtClean="0"/>
              <a:t>P3 Calculator </a:t>
            </a:r>
            <a:r>
              <a:rPr lang="en-GB" sz="3200" b="1" dirty="0" smtClean="0"/>
              <a:t>Tuesday 12/6/18 am</a:t>
            </a:r>
          </a:p>
          <a:p>
            <a:pPr marL="0" indent="0">
              <a:buNone/>
            </a:pPr>
            <a:endParaRPr lang="en-GB" sz="3200" b="1" dirty="0" smtClean="0"/>
          </a:p>
          <a:p>
            <a:r>
              <a:rPr lang="en-GB" sz="3200" dirty="0" smtClean="0"/>
              <a:t>80 marks per paper (240 marks in total)</a:t>
            </a:r>
          </a:p>
          <a:p>
            <a:pPr marL="0" indent="0">
              <a:buNone/>
            </a:pP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1089" y="167921"/>
            <a:ext cx="1225882" cy="1719972"/>
          </a:xfrm>
          <a:prstGeom prst="rect">
            <a:avLst/>
          </a:prstGeom>
        </p:spPr>
      </p:pic>
    </p:spTree>
    <p:extLst>
      <p:ext uri="{BB962C8B-B14F-4D97-AF65-F5344CB8AC3E}">
        <p14:creationId xmlns:p14="http://schemas.microsoft.com/office/powerpoint/2010/main" val="596845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183" y="1613000"/>
            <a:ext cx="7521647" cy="502293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3275" y="59363"/>
            <a:ext cx="1225882" cy="1719972"/>
          </a:xfrm>
          <a:prstGeom prst="rect">
            <a:avLst/>
          </a:prstGeom>
        </p:spPr>
      </p:pic>
      <p:pic>
        <p:nvPicPr>
          <p:cNvPr id="4" name="Picture 3"/>
          <p:cNvPicPr>
            <a:picLocks noChangeAspect="1"/>
          </p:cNvPicPr>
          <p:nvPr/>
        </p:nvPicPr>
        <p:blipFill>
          <a:blip r:embed="rId4"/>
          <a:stretch>
            <a:fillRect/>
          </a:stretch>
        </p:blipFill>
        <p:spPr>
          <a:xfrm>
            <a:off x="373291" y="59363"/>
            <a:ext cx="7229292" cy="1414728"/>
          </a:xfrm>
          <a:prstGeom prst="rect">
            <a:avLst/>
          </a:prstGeom>
        </p:spPr>
      </p:pic>
    </p:spTree>
    <p:extLst>
      <p:ext uri="{BB962C8B-B14F-4D97-AF65-F5344CB8AC3E}">
        <p14:creationId xmlns:p14="http://schemas.microsoft.com/office/powerpoint/2010/main" val="1803759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2645" y="365125"/>
            <a:ext cx="7886700" cy="1325563"/>
          </a:xfrm>
        </p:spPr>
        <p:txBody>
          <a:bodyPr/>
          <a:lstStyle/>
          <a:p>
            <a:r>
              <a:rPr lang="en-GB" b="1" dirty="0" smtClean="0"/>
              <a:t>Key findings (examiners reports)</a:t>
            </a:r>
            <a:endParaRPr lang="en-GB" b="1" dirty="0"/>
          </a:p>
        </p:txBody>
      </p:sp>
      <p:sp>
        <p:nvSpPr>
          <p:cNvPr id="5" name="Content Placeholder 2"/>
          <p:cNvSpPr>
            <a:spLocks noGrp="1"/>
          </p:cNvSpPr>
          <p:nvPr>
            <p:ph idx="1"/>
          </p:nvPr>
        </p:nvSpPr>
        <p:spPr>
          <a:xfrm>
            <a:off x="654776" y="2539628"/>
            <a:ext cx="7886700" cy="4351338"/>
          </a:xfrm>
        </p:spPr>
        <p:txBody>
          <a:bodyPr/>
          <a:lstStyle/>
          <a:p>
            <a:r>
              <a:rPr lang="en-GB" dirty="0" smtClean="0"/>
              <a:t>Arithmetic. </a:t>
            </a:r>
          </a:p>
          <a:p>
            <a:r>
              <a:rPr lang="en-GB" dirty="0" smtClean="0"/>
              <a:t>Illegibility</a:t>
            </a:r>
            <a:r>
              <a:rPr lang="en-GB" dirty="0" smtClean="0"/>
              <a:t>.</a:t>
            </a:r>
          </a:p>
          <a:p>
            <a:r>
              <a:rPr lang="en-GB" dirty="0" smtClean="0"/>
              <a:t>Problem solving and reasoning. </a:t>
            </a:r>
            <a:endParaRPr lang="en-GB" dirty="0"/>
          </a:p>
          <a:p>
            <a:r>
              <a:rPr lang="en-GB" dirty="0" smtClean="0"/>
              <a:t>Confidence in algebra.</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6404" y="167921"/>
            <a:ext cx="1225882" cy="1719972"/>
          </a:xfrm>
          <a:prstGeom prst="rect">
            <a:avLst/>
          </a:prstGeom>
        </p:spPr>
      </p:pic>
    </p:spTree>
    <p:extLst>
      <p:ext uri="{BB962C8B-B14F-4D97-AF65-F5344CB8AC3E}">
        <p14:creationId xmlns:p14="http://schemas.microsoft.com/office/powerpoint/2010/main" val="1063518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b="1" dirty="0" smtClean="0"/>
              <a:t>What we offer</a:t>
            </a:r>
            <a:endParaRPr lang="en-GB" b="1" dirty="0"/>
          </a:p>
        </p:txBody>
      </p:sp>
      <p:sp>
        <p:nvSpPr>
          <p:cNvPr id="5" name="Content Placeholder 2"/>
          <p:cNvSpPr>
            <a:spLocks noGrp="1"/>
          </p:cNvSpPr>
          <p:nvPr>
            <p:ph idx="1"/>
          </p:nvPr>
        </p:nvSpPr>
        <p:spPr/>
        <p:txBody>
          <a:bodyPr>
            <a:normAutofit/>
          </a:bodyPr>
          <a:lstStyle/>
          <a:p>
            <a:r>
              <a:rPr lang="en-GB" sz="3000" dirty="0" smtClean="0"/>
              <a:t>Year 11 Maths revision every Wednesday 3.15-4pm</a:t>
            </a:r>
          </a:p>
          <a:p>
            <a:r>
              <a:rPr lang="en-GB" sz="3000" dirty="0" smtClean="0"/>
              <a:t>Homework club Monday 3.15 – 4pm</a:t>
            </a:r>
          </a:p>
          <a:p>
            <a:r>
              <a:rPr lang="en-GB" sz="3000" dirty="0" smtClean="0"/>
              <a:t>Homework set weekly</a:t>
            </a:r>
          </a:p>
          <a:p>
            <a:r>
              <a:rPr lang="en-GB" sz="3000" dirty="0" smtClean="0"/>
              <a:t>Practice papers</a:t>
            </a:r>
          </a:p>
          <a:p>
            <a:r>
              <a:rPr lang="en-GB" sz="3000" dirty="0" smtClean="0"/>
              <a:t>WTM</a:t>
            </a:r>
          </a:p>
          <a:p>
            <a:r>
              <a:rPr lang="en-GB" sz="3000" dirty="0" smtClean="0"/>
              <a:t>Mocks</a:t>
            </a:r>
          </a:p>
          <a:p>
            <a:pPr marL="0" indent="0">
              <a:buNone/>
            </a:pPr>
            <a:endParaRPr lang="en-GB" dirty="0"/>
          </a:p>
        </p:txBody>
      </p:sp>
      <p:pic>
        <p:nvPicPr>
          <p:cNvPr id="6" name="Picture 5"/>
          <p:cNvPicPr>
            <a:picLocks noChangeAspect="1"/>
          </p:cNvPicPr>
          <p:nvPr/>
        </p:nvPicPr>
        <p:blipFill>
          <a:blip r:embed="rId2"/>
          <a:stretch>
            <a:fillRect/>
          </a:stretch>
        </p:blipFill>
        <p:spPr>
          <a:xfrm>
            <a:off x="6530499" y="3212670"/>
            <a:ext cx="2469809" cy="34891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9467" y="74790"/>
            <a:ext cx="1225882" cy="1719972"/>
          </a:xfrm>
          <a:prstGeom prst="rect">
            <a:avLst/>
          </a:prstGeom>
        </p:spPr>
      </p:pic>
    </p:spTree>
    <p:extLst>
      <p:ext uri="{BB962C8B-B14F-4D97-AF65-F5344CB8AC3E}">
        <p14:creationId xmlns:p14="http://schemas.microsoft.com/office/powerpoint/2010/main" val="2567729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b="1" dirty="0" smtClean="0"/>
              <a:t>After mocks</a:t>
            </a:r>
            <a:endParaRPr lang="en-GB" b="1" dirty="0"/>
          </a:p>
        </p:txBody>
      </p:sp>
      <p:sp>
        <p:nvSpPr>
          <p:cNvPr id="5" name="Content Placeholder 2"/>
          <p:cNvSpPr>
            <a:spLocks noGrp="1"/>
          </p:cNvSpPr>
          <p:nvPr>
            <p:ph idx="1"/>
          </p:nvPr>
        </p:nvSpPr>
        <p:spPr/>
        <p:txBody>
          <a:bodyPr>
            <a:normAutofit/>
          </a:bodyPr>
          <a:lstStyle/>
          <a:p>
            <a:r>
              <a:rPr lang="en-GB" sz="3000" dirty="0" smtClean="0"/>
              <a:t>‘</a:t>
            </a:r>
            <a:r>
              <a:rPr lang="en-GB" sz="3000" dirty="0" err="1" smtClean="0"/>
              <a:t>Pixl</a:t>
            </a:r>
            <a:r>
              <a:rPr lang="en-GB" sz="3000" dirty="0" smtClean="0"/>
              <a:t> Wave’</a:t>
            </a:r>
            <a:endParaRPr lang="en-GB" sz="3000" dirty="0" smtClean="0"/>
          </a:p>
          <a:p>
            <a:r>
              <a:rPr lang="en-GB" sz="3000" dirty="0" smtClean="0"/>
              <a:t>Current </a:t>
            </a:r>
            <a:r>
              <a:rPr lang="en-GB" sz="3000" dirty="0" smtClean="0"/>
              <a:t>working </a:t>
            </a:r>
            <a:r>
              <a:rPr lang="en-GB" sz="3000" dirty="0" smtClean="0"/>
              <a:t>grade</a:t>
            </a:r>
          </a:p>
          <a:p>
            <a:r>
              <a:rPr lang="en-GB" sz="3000" dirty="0" smtClean="0"/>
              <a:t>Predicted grade</a:t>
            </a:r>
            <a:endParaRPr lang="en-GB" sz="3000" dirty="0" smtClean="0"/>
          </a:p>
          <a:p>
            <a:r>
              <a:rPr lang="en-GB" sz="3000" dirty="0" smtClean="0"/>
              <a:t>PLC/ Smith </a:t>
            </a:r>
            <a:r>
              <a:rPr lang="en-GB" sz="3000" dirty="0" smtClean="0"/>
              <a:t>pro forma</a:t>
            </a:r>
            <a:endParaRPr lang="en-GB" sz="3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9467" y="74790"/>
            <a:ext cx="1225882" cy="1719972"/>
          </a:xfrm>
          <a:prstGeom prst="rect">
            <a:avLst/>
          </a:prstGeom>
        </p:spPr>
      </p:pic>
      <p:pic>
        <p:nvPicPr>
          <p:cNvPr id="7" name="Picture 4" descr="Picture 4"/>
          <p:cNvPicPr>
            <a:picLocks noChangeAspect="1"/>
          </p:cNvPicPr>
          <p:nvPr/>
        </p:nvPicPr>
        <p:blipFill>
          <a:blip r:embed="rId3">
            <a:extLst/>
          </a:blip>
          <a:stretch>
            <a:fillRect/>
          </a:stretch>
        </p:blipFill>
        <p:spPr>
          <a:xfrm rot="1258453">
            <a:off x="4744957" y="1670826"/>
            <a:ext cx="3285037" cy="4660934"/>
          </a:xfrm>
          <a:prstGeom prst="rect">
            <a:avLst/>
          </a:prstGeom>
          <a:ln w="12700">
            <a:miter lim="400000"/>
          </a:ln>
          <a:effectLst>
            <a:outerShdw blurRad="584200" dist="279400" dir="2700000" rotWithShape="0">
              <a:srgbClr val="333333">
                <a:alpha val="64999"/>
              </a:srgbClr>
            </a:outerShdw>
          </a:effectLst>
        </p:spPr>
      </p:pic>
    </p:spTree>
    <p:extLst>
      <p:ext uri="{BB962C8B-B14F-4D97-AF65-F5344CB8AC3E}">
        <p14:creationId xmlns:p14="http://schemas.microsoft.com/office/powerpoint/2010/main" val="3416186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b="1" dirty="0" smtClean="0"/>
              <a:t>How to revise for Mathematics</a:t>
            </a:r>
            <a:endParaRPr lang="en-GB" b="1" dirty="0"/>
          </a:p>
        </p:txBody>
      </p:sp>
      <p:sp>
        <p:nvSpPr>
          <p:cNvPr id="5" name="Content Placeholder 2"/>
          <p:cNvSpPr>
            <a:spLocks noGrp="1"/>
          </p:cNvSpPr>
          <p:nvPr>
            <p:ph idx="1"/>
          </p:nvPr>
        </p:nvSpPr>
        <p:spPr/>
        <p:txBody>
          <a:bodyPr>
            <a:normAutofit/>
          </a:bodyPr>
          <a:lstStyle/>
          <a:p>
            <a:r>
              <a:rPr lang="en-GB" sz="3000" dirty="0" smtClean="0"/>
              <a:t>Little and often.</a:t>
            </a:r>
          </a:p>
          <a:p>
            <a:r>
              <a:rPr lang="en-GB" sz="3000" dirty="0" smtClean="0"/>
              <a:t>Practise questions.</a:t>
            </a:r>
          </a:p>
          <a:p>
            <a:r>
              <a:rPr lang="en-GB" sz="3000" dirty="0" smtClean="0"/>
              <a:t>Focus on gaps in knowledge.</a:t>
            </a:r>
            <a:endParaRPr lang="en-GB" sz="3000" dirty="0"/>
          </a:p>
        </p:txBody>
      </p:sp>
      <p:pic>
        <p:nvPicPr>
          <p:cNvPr id="6" name="Picture 5"/>
          <p:cNvPicPr>
            <a:picLocks noChangeAspect="1"/>
          </p:cNvPicPr>
          <p:nvPr/>
        </p:nvPicPr>
        <p:blipFill>
          <a:blip r:embed="rId2"/>
          <a:stretch>
            <a:fillRect/>
          </a:stretch>
        </p:blipFill>
        <p:spPr>
          <a:xfrm>
            <a:off x="5980694" y="1825625"/>
            <a:ext cx="2849171" cy="4271818"/>
          </a:xfrm>
          <a:prstGeom prst="rect">
            <a:avLst/>
          </a:prstGeom>
        </p:spPr>
      </p:pic>
      <p:pic>
        <p:nvPicPr>
          <p:cNvPr id="7" name="Picture 6"/>
          <p:cNvPicPr>
            <a:picLocks noChangeAspect="1"/>
          </p:cNvPicPr>
          <p:nvPr/>
        </p:nvPicPr>
        <p:blipFill>
          <a:blip r:embed="rId3"/>
          <a:stretch>
            <a:fillRect/>
          </a:stretch>
        </p:blipFill>
        <p:spPr>
          <a:xfrm>
            <a:off x="141679" y="3836923"/>
            <a:ext cx="5524500" cy="24765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9467" y="74790"/>
            <a:ext cx="1225882" cy="1719972"/>
          </a:xfrm>
          <a:prstGeom prst="rect">
            <a:avLst/>
          </a:prstGeom>
        </p:spPr>
      </p:pic>
    </p:spTree>
    <p:extLst>
      <p:ext uri="{BB962C8B-B14F-4D97-AF65-F5344CB8AC3E}">
        <p14:creationId xmlns:p14="http://schemas.microsoft.com/office/powerpoint/2010/main" val="4188687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97" y="189048"/>
            <a:ext cx="7886700" cy="1325563"/>
          </a:xfrm>
        </p:spPr>
        <p:txBody>
          <a:bodyPr/>
          <a:lstStyle/>
          <a:p>
            <a:pPr algn="ctr"/>
            <a:r>
              <a:rPr lang="en-GB" b="1" dirty="0" smtClean="0">
                <a:latin typeface="Calibri" panose="020F0502020204030204" pitchFamily="34" charset="0"/>
                <a:cs typeface="Calibri" panose="020F0502020204030204" pitchFamily="34" charset="0"/>
              </a:rPr>
              <a:t>Superheroes Assembly Parent/Carer Involvement</a:t>
            </a:r>
            <a:endParaRPr lang="en-GB" b="1" dirty="0">
              <a:latin typeface="Calibri" panose="020F0502020204030204" pitchFamily="34" charset="0"/>
              <a:cs typeface="Calibri" panose="020F0502020204030204" pitchFamily="34" charset="0"/>
            </a:endParaRPr>
          </a:p>
        </p:txBody>
      </p:sp>
      <p:sp>
        <p:nvSpPr>
          <p:cNvPr id="3" name="TextBox 2"/>
          <p:cNvSpPr txBox="1"/>
          <p:nvPr/>
        </p:nvSpPr>
        <p:spPr>
          <a:xfrm>
            <a:off x="540327" y="1576957"/>
            <a:ext cx="8188037" cy="5539978"/>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Parents/carers to write a personal message for their child to receive in the final assembly before the main exam period.</a:t>
            </a:r>
          </a:p>
          <a:p>
            <a:endParaRPr lang="en-GB" sz="2800" dirty="0" smtClean="0"/>
          </a:p>
          <a:p>
            <a:pPr marL="285750" indent="-285750">
              <a:buFont typeface="Arial" panose="020B0604020202020204" pitchFamily="34" charset="0"/>
              <a:buChar char="•"/>
            </a:pPr>
            <a:r>
              <a:rPr lang="en-GB" sz="2800" dirty="0" smtClean="0"/>
              <a:t>These will not be read out in the assembly.  Pupils can open them in the assembly or read them at a later date away from friends and peers.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Deadline of collection: Friday 9</a:t>
            </a:r>
            <a:r>
              <a:rPr lang="en-GB" sz="2800" baseline="30000" dirty="0" smtClean="0"/>
              <a:t>th</a:t>
            </a:r>
            <a:r>
              <a:rPr lang="en-GB" sz="2800" dirty="0" smtClean="0"/>
              <a:t> of February 2018</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Main reception – Name of child and tutor group/Final Exam Assembly</a:t>
            </a:r>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6317" y="61861"/>
            <a:ext cx="1085090" cy="1522435"/>
          </a:xfrm>
          <a:prstGeom prst="rect">
            <a:avLst/>
          </a:prstGeom>
        </p:spPr>
      </p:pic>
    </p:spTree>
    <p:extLst>
      <p:ext uri="{BB962C8B-B14F-4D97-AF65-F5344CB8AC3E}">
        <p14:creationId xmlns:p14="http://schemas.microsoft.com/office/powerpoint/2010/main" val="3707380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b="1" dirty="0" smtClean="0"/>
              <a:t>Websites</a:t>
            </a:r>
            <a:endParaRPr lang="en-GB" b="1" dirty="0"/>
          </a:p>
        </p:txBody>
      </p:sp>
      <p:sp>
        <p:nvSpPr>
          <p:cNvPr id="5" name="Content Placeholder 2"/>
          <p:cNvSpPr>
            <a:spLocks noGrp="1"/>
          </p:cNvSpPr>
          <p:nvPr>
            <p:ph idx="1"/>
          </p:nvPr>
        </p:nvSpPr>
        <p:spPr>
          <a:xfrm>
            <a:off x="628650" y="2300551"/>
            <a:ext cx="7886700" cy="4351338"/>
          </a:xfrm>
        </p:spPr>
        <p:txBody>
          <a:bodyPr/>
          <a:lstStyle/>
          <a:p>
            <a:r>
              <a:rPr lang="en-GB" dirty="0" smtClean="0"/>
              <a:t>‘</a:t>
            </a:r>
            <a:r>
              <a:rPr lang="en-GB" dirty="0" err="1" smtClean="0"/>
              <a:t>Mathswatch</a:t>
            </a:r>
            <a:r>
              <a:rPr lang="en-GB" dirty="0" smtClean="0"/>
              <a:t>’</a:t>
            </a:r>
          </a:p>
          <a:p>
            <a:r>
              <a:rPr lang="en-GB" dirty="0" smtClean="0"/>
              <a:t>‘</a:t>
            </a:r>
            <a:r>
              <a:rPr lang="en-GB" dirty="0" err="1" smtClean="0"/>
              <a:t>Pixl</a:t>
            </a:r>
            <a:r>
              <a:rPr lang="en-GB" dirty="0" smtClean="0"/>
              <a:t> </a:t>
            </a:r>
            <a:r>
              <a:rPr lang="en-GB" dirty="0" smtClean="0"/>
              <a:t>maths </a:t>
            </a:r>
            <a:r>
              <a:rPr lang="en-GB" dirty="0" smtClean="0"/>
              <a:t>app’</a:t>
            </a:r>
            <a:endParaRPr lang="en-GB" dirty="0" smtClean="0"/>
          </a:p>
          <a:p>
            <a:pPr marL="0" indent="0">
              <a:buNone/>
            </a:pPr>
            <a:endParaRPr lang="en-GB" dirty="0"/>
          </a:p>
        </p:txBody>
      </p:sp>
      <p:pic>
        <p:nvPicPr>
          <p:cNvPr id="6" name="Picture 5"/>
          <p:cNvPicPr>
            <a:picLocks noChangeAspect="1"/>
          </p:cNvPicPr>
          <p:nvPr/>
        </p:nvPicPr>
        <p:blipFill>
          <a:blip r:embed="rId2"/>
          <a:stretch>
            <a:fillRect/>
          </a:stretch>
        </p:blipFill>
        <p:spPr>
          <a:xfrm>
            <a:off x="4396052" y="607250"/>
            <a:ext cx="3226198" cy="580251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9467" y="74790"/>
            <a:ext cx="1225882" cy="1719972"/>
          </a:xfrm>
          <a:prstGeom prst="rect">
            <a:avLst/>
          </a:prstGeom>
        </p:spPr>
      </p:pic>
    </p:spTree>
    <p:extLst>
      <p:ext uri="{BB962C8B-B14F-4D97-AF65-F5344CB8AC3E}">
        <p14:creationId xmlns:p14="http://schemas.microsoft.com/office/powerpoint/2010/main" val="3889097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2483" y="0"/>
            <a:ext cx="6353175" cy="2905125"/>
          </a:xfrm>
          <a:prstGeom prst="rect">
            <a:avLst/>
          </a:prstGeom>
        </p:spPr>
      </p:pic>
      <p:pic>
        <p:nvPicPr>
          <p:cNvPr id="6" name="Picture 5"/>
          <p:cNvPicPr>
            <a:picLocks noChangeAspect="1"/>
          </p:cNvPicPr>
          <p:nvPr/>
        </p:nvPicPr>
        <p:blipFill>
          <a:blip r:embed="rId3"/>
          <a:stretch>
            <a:fillRect/>
          </a:stretch>
        </p:blipFill>
        <p:spPr>
          <a:xfrm>
            <a:off x="485774" y="914401"/>
            <a:ext cx="8103037" cy="5462858"/>
          </a:xfrm>
          <a:prstGeom prst="rect">
            <a:avLst/>
          </a:prstGeom>
        </p:spPr>
      </p:pic>
    </p:spTree>
    <p:extLst>
      <p:ext uri="{BB962C8B-B14F-4D97-AF65-F5344CB8AC3E}">
        <p14:creationId xmlns:p14="http://schemas.microsoft.com/office/powerpoint/2010/main" val="330672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1829.PNG" descr="IMG_1829.PNG"/>
          <p:cNvPicPr>
            <a:picLocks noChangeAspect="1"/>
          </p:cNvPicPr>
          <p:nvPr/>
        </p:nvPicPr>
        <p:blipFill>
          <a:blip r:embed="rId2">
            <a:extLst/>
          </a:blip>
          <a:stretch>
            <a:fillRect/>
          </a:stretch>
        </p:blipFill>
        <p:spPr>
          <a:xfrm>
            <a:off x="208106" y="254447"/>
            <a:ext cx="5878650" cy="3305089"/>
          </a:xfrm>
          <a:prstGeom prst="rect">
            <a:avLst/>
          </a:prstGeom>
          <a:ln w="12700">
            <a:solidFill>
              <a:srgbClr val="000000"/>
            </a:solidFill>
            <a:miter lim="400000"/>
          </a:ln>
        </p:spPr>
      </p:pic>
      <p:pic>
        <p:nvPicPr>
          <p:cNvPr id="3" name="Picture 2"/>
          <p:cNvPicPr>
            <a:picLocks noChangeAspect="1"/>
          </p:cNvPicPr>
          <p:nvPr/>
        </p:nvPicPr>
        <p:blipFill>
          <a:blip r:embed="rId3"/>
          <a:stretch>
            <a:fillRect/>
          </a:stretch>
        </p:blipFill>
        <p:spPr>
          <a:xfrm>
            <a:off x="847195" y="1031780"/>
            <a:ext cx="8054979" cy="4781192"/>
          </a:xfrm>
          <a:prstGeom prst="rect">
            <a:avLst/>
          </a:prstGeom>
        </p:spPr>
      </p:pic>
    </p:spTree>
    <p:extLst>
      <p:ext uri="{BB962C8B-B14F-4D97-AF65-F5344CB8AC3E}">
        <p14:creationId xmlns:p14="http://schemas.microsoft.com/office/powerpoint/2010/main" val="91410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648" t="29329" r="50000" b="42125"/>
          <a:stretch/>
        </p:blipFill>
        <p:spPr>
          <a:xfrm>
            <a:off x="107504" y="116632"/>
            <a:ext cx="4697901" cy="3096344"/>
          </a:xfrm>
          <a:prstGeom prst="rect">
            <a:avLst/>
          </a:prstGeom>
        </p:spPr>
      </p:pic>
      <p:pic>
        <p:nvPicPr>
          <p:cNvPr id="3" name="Picture 2"/>
          <p:cNvPicPr>
            <a:picLocks noChangeAspect="1"/>
          </p:cNvPicPr>
          <p:nvPr/>
        </p:nvPicPr>
        <p:blipFill rotWithShape="1">
          <a:blip r:embed="rId3"/>
          <a:srcRect l="25648" t="29329" r="50001" b="43109"/>
          <a:stretch/>
        </p:blipFill>
        <p:spPr>
          <a:xfrm>
            <a:off x="3816514" y="3241138"/>
            <a:ext cx="5178835" cy="3456384"/>
          </a:xfrm>
          <a:prstGeom prst="rect">
            <a:avLst/>
          </a:prstGeom>
        </p:spPr>
      </p:pic>
      <p:sp>
        <p:nvSpPr>
          <p:cNvPr id="4" name="TextBox 3"/>
          <p:cNvSpPr txBox="1"/>
          <p:nvPr/>
        </p:nvSpPr>
        <p:spPr>
          <a:xfrm>
            <a:off x="107504" y="3510007"/>
            <a:ext cx="3532177" cy="2862322"/>
          </a:xfrm>
          <a:prstGeom prst="rect">
            <a:avLst/>
          </a:prstGeom>
          <a:solidFill>
            <a:srgbClr val="FFFF00"/>
          </a:solidFill>
          <a:ln w="28575">
            <a:solidFill>
              <a:schemeClr val="tx1"/>
            </a:solidFill>
          </a:ln>
        </p:spPr>
        <p:txBody>
          <a:bodyPr wrap="square" rtlCol="0">
            <a:spAutoFit/>
          </a:bodyPr>
          <a:lstStyle/>
          <a:p>
            <a:pPr marL="285750" indent="-285750" algn="just">
              <a:buFont typeface="Arial" panose="020B0604020202020204" pitchFamily="34" charset="0"/>
              <a:buChar char="•"/>
            </a:pPr>
            <a:r>
              <a:rPr lang="en-GB" sz="2000" b="1" dirty="0" smtClean="0"/>
              <a:t>For each card completed in full - £1.00 off yearbook</a:t>
            </a:r>
          </a:p>
          <a:p>
            <a:pPr algn="just"/>
            <a:endParaRPr lang="en-GB" sz="2000" b="1" dirty="0"/>
          </a:p>
          <a:p>
            <a:pPr marL="285750" indent="-285750" algn="just">
              <a:buFont typeface="Arial" panose="020B0604020202020204" pitchFamily="34" charset="0"/>
              <a:buChar char="•"/>
            </a:pPr>
            <a:r>
              <a:rPr lang="en-GB" sz="2000" b="1" dirty="0" smtClean="0"/>
              <a:t>Tutors collecting cards and collating information on what revision sessions pupils are attending to direct students to classes which they are not attending.</a:t>
            </a:r>
            <a:endParaRPr lang="en-US" sz="2000" b="1" dirty="0"/>
          </a:p>
        </p:txBody>
      </p:sp>
      <p:sp>
        <p:nvSpPr>
          <p:cNvPr id="6" name="Rectangle 5"/>
          <p:cNvSpPr/>
          <p:nvPr/>
        </p:nvSpPr>
        <p:spPr>
          <a:xfrm>
            <a:off x="395536" y="332656"/>
            <a:ext cx="45719"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7504" y="116632"/>
            <a:ext cx="4697901" cy="309634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6514" y="3212976"/>
            <a:ext cx="5178835" cy="34563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9467" y="74790"/>
            <a:ext cx="1225882" cy="1719972"/>
          </a:xfrm>
          <a:prstGeom prst="rect">
            <a:avLst/>
          </a:prstGeom>
        </p:spPr>
      </p:pic>
    </p:spTree>
    <p:extLst>
      <p:ext uri="{BB962C8B-B14F-4D97-AF65-F5344CB8AC3E}">
        <p14:creationId xmlns:p14="http://schemas.microsoft.com/office/powerpoint/2010/main" val="1817154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99" y="0"/>
            <a:ext cx="7886700" cy="641445"/>
          </a:xfrm>
        </p:spPr>
        <p:txBody>
          <a:bodyPr>
            <a:normAutofit/>
          </a:bodyPr>
          <a:lstStyle/>
          <a:p>
            <a:pPr algn="ctr"/>
            <a:r>
              <a:rPr lang="en-GB" sz="3200" b="1" u="sng" dirty="0" smtClean="0">
                <a:latin typeface="+mn-lt"/>
              </a:rPr>
              <a:t>What you can do as parents</a:t>
            </a:r>
            <a:endParaRPr lang="en-GB" sz="3200" b="1" u="sng"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5382491"/>
            <a:ext cx="962970" cy="13510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163" y="693282"/>
            <a:ext cx="7311736" cy="5198644"/>
          </a:xfrm>
          <a:prstGeom prst="rect">
            <a:avLst/>
          </a:prstGeom>
        </p:spPr>
      </p:pic>
    </p:spTree>
    <p:extLst>
      <p:ext uri="{BB962C8B-B14F-4D97-AF65-F5344CB8AC3E}">
        <p14:creationId xmlns:p14="http://schemas.microsoft.com/office/powerpoint/2010/main" val="2913201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73567"/>
          </a:xfrm>
        </p:spPr>
        <p:txBody>
          <a:bodyPr/>
          <a:lstStyle/>
          <a:p>
            <a:r>
              <a:rPr lang="en-GB" b="1" u="sng" dirty="0" smtClean="0">
                <a:latin typeface="+mn-lt"/>
              </a:rPr>
              <a:t>Parental Roles</a:t>
            </a:r>
            <a:endParaRPr lang="en-GB" b="1" u="sng" dirty="0">
              <a:latin typeface="+mn-lt"/>
            </a:endParaRPr>
          </a:p>
        </p:txBody>
      </p:sp>
      <p:sp>
        <p:nvSpPr>
          <p:cNvPr id="4" name="TextBox 3"/>
          <p:cNvSpPr txBox="1"/>
          <p:nvPr/>
        </p:nvSpPr>
        <p:spPr>
          <a:xfrm>
            <a:off x="628650" y="1286652"/>
            <a:ext cx="7991061" cy="4924425"/>
          </a:xfrm>
          <a:prstGeom prst="rect">
            <a:avLst/>
          </a:prstGeom>
          <a:noFill/>
        </p:spPr>
        <p:txBody>
          <a:bodyPr wrap="square" rtlCol="0">
            <a:spAutoFit/>
          </a:bodyPr>
          <a:lstStyle/>
          <a:p>
            <a:r>
              <a:rPr lang="en-GB" sz="3200" b="1" dirty="0" smtClean="0"/>
              <a:t>Project Manager</a:t>
            </a:r>
          </a:p>
          <a:p>
            <a:endParaRPr lang="en-GB" dirty="0"/>
          </a:p>
          <a:p>
            <a:pPr marL="285750" indent="-285750">
              <a:buFont typeface="Arial" panose="020B0604020202020204" pitchFamily="34" charset="0"/>
              <a:buChar char="•"/>
            </a:pPr>
            <a:r>
              <a:rPr lang="en-GB" sz="2400" dirty="0" smtClean="0"/>
              <a:t>Agreeing the rules for homework/revision – consistency and a plan is vital</a:t>
            </a:r>
          </a:p>
          <a:p>
            <a:pPr marL="285750" indent="-285750">
              <a:buFont typeface="Arial" panose="020B0604020202020204" pitchFamily="34" charset="0"/>
              <a:buChar char="•"/>
            </a:pPr>
            <a:r>
              <a:rPr lang="en-GB" sz="2400" dirty="0" smtClean="0"/>
              <a:t>Helping your child to create a realistic homework/revision schedule</a:t>
            </a:r>
          </a:p>
          <a:p>
            <a:pPr marL="285750" indent="-285750">
              <a:buFont typeface="Arial" panose="020B0604020202020204" pitchFamily="34" charset="0"/>
              <a:buChar char="•"/>
            </a:pPr>
            <a:r>
              <a:rPr lang="en-GB" sz="2400" dirty="0" smtClean="0"/>
              <a:t>Help your child to organise a quiet work area at home for suitable study.</a:t>
            </a:r>
          </a:p>
          <a:p>
            <a:pPr marL="285750" indent="-285750">
              <a:buFont typeface="Arial" panose="020B0604020202020204" pitchFamily="34" charset="0"/>
              <a:buChar char="•"/>
            </a:pPr>
            <a:r>
              <a:rPr lang="en-GB" sz="2400" dirty="0" smtClean="0"/>
              <a:t>Helping your child to find a healthy work-life balance (plan breaks and social activities as well as revision</a:t>
            </a:r>
          </a:p>
          <a:p>
            <a:pPr marL="285750" indent="-285750">
              <a:buFont typeface="Arial" panose="020B0604020202020204" pitchFamily="34" charset="0"/>
              <a:buChar char="•"/>
            </a:pPr>
            <a:r>
              <a:rPr lang="en-GB" sz="2400" dirty="0" smtClean="0"/>
              <a:t>Ensuring your child gets enough sleep – a healthy mind = a healthy body.</a:t>
            </a:r>
          </a:p>
          <a:p>
            <a:pPr marL="285750" indent="-285750">
              <a:buFont typeface="Arial" panose="020B0604020202020204" pitchFamily="34" charset="0"/>
              <a:buChar char="•"/>
            </a:pPr>
            <a:r>
              <a:rPr lang="en-GB" sz="2400" dirty="0" smtClean="0"/>
              <a:t>Have key dates in your diary.</a:t>
            </a:r>
            <a:endParaRPr lang="en-GB"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3409" y="126362"/>
            <a:ext cx="1123426" cy="1576222"/>
          </a:xfrm>
          <a:prstGeom prst="rect">
            <a:avLst/>
          </a:prstGeom>
        </p:spPr>
      </p:pic>
    </p:spTree>
    <p:extLst>
      <p:ext uri="{BB962C8B-B14F-4D97-AF65-F5344CB8AC3E}">
        <p14:creationId xmlns:p14="http://schemas.microsoft.com/office/powerpoint/2010/main" val="634462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61" y="109944"/>
            <a:ext cx="7886700" cy="756609"/>
          </a:xfrm>
        </p:spPr>
        <p:txBody>
          <a:bodyPr/>
          <a:lstStyle/>
          <a:p>
            <a:r>
              <a:rPr lang="en-GB" b="1" u="sng" dirty="0" smtClean="0">
                <a:latin typeface="+mn-lt"/>
              </a:rPr>
              <a:t>Parental Roles</a:t>
            </a:r>
            <a:endParaRPr lang="en-GB" b="1" u="sng" dirty="0">
              <a:latin typeface="+mn-lt"/>
            </a:endParaRPr>
          </a:p>
        </p:txBody>
      </p:sp>
      <p:sp>
        <p:nvSpPr>
          <p:cNvPr id="4" name="TextBox 3"/>
          <p:cNvSpPr txBox="1"/>
          <p:nvPr/>
        </p:nvSpPr>
        <p:spPr>
          <a:xfrm>
            <a:off x="297712" y="866553"/>
            <a:ext cx="8553893" cy="5940088"/>
          </a:xfrm>
          <a:prstGeom prst="rect">
            <a:avLst/>
          </a:prstGeom>
          <a:noFill/>
        </p:spPr>
        <p:txBody>
          <a:bodyPr wrap="square" rtlCol="0">
            <a:spAutoFit/>
          </a:bodyPr>
          <a:lstStyle/>
          <a:p>
            <a:r>
              <a:rPr lang="en-GB" sz="3200" b="1" dirty="0" smtClean="0"/>
              <a:t>Study Buddy</a:t>
            </a:r>
          </a:p>
          <a:p>
            <a:endParaRPr lang="en-GB" dirty="0"/>
          </a:p>
          <a:p>
            <a:pPr marL="285750" indent="-285750">
              <a:lnSpc>
                <a:spcPct val="150000"/>
              </a:lnSpc>
              <a:buFont typeface="Arial" panose="020B0604020202020204" pitchFamily="34" charset="0"/>
              <a:buChar char="•"/>
            </a:pPr>
            <a:r>
              <a:rPr lang="en-GB" sz="2000" dirty="0" smtClean="0"/>
              <a:t>Showing an interest in your child’s work.</a:t>
            </a:r>
          </a:p>
          <a:p>
            <a:pPr marL="285750" indent="-285750">
              <a:lnSpc>
                <a:spcPct val="150000"/>
              </a:lnSpc>
              <a:buFont typeface="Arial" panose="020B0604020202020204" pitchFamily="34" charset="0"/>
              <a:buChar char="•"/>
            </a:pPr>
            <a:r>
              <a:rPr lang="en-GB" sz="2000" dirty="0" smtClean="0"/>
              <a:t>Helping with homework – not doing it for them.</a:t>
            </a:r>
          </a:p>
          <a:p>
            <a:pPr marL="285750" indent="-285750">
              <a:lnSpc>
                <a:spcPct val="150000"/>
              </a:lnSpc>
              <a:buFont typeface="Arial" panose="020B0604020202020204" pitchFamily="34" charset="0"/>
              <a:buChar char="•"/>
            </a:pPr>
            <a:r>
              <a:rPr lang="en-GB" sz="2000" dirty="0"/>
              <a:t>Revise </a:t>
            </a:r>
            <a:r>
              <a:rPr lang="en-GB" sz="2000" dirty="0" smtClean="0"/>
              <a:t>with them -  </a:t>
            </a:r>
            <a:r>
              <a:rPr lang="en-GB" sz="2000" dirty="0"/>
              <a:t>buy them highlighters, cards, coloured pens, paper, folders, post it notes, revision </a:t>
            </a:r>
            <a:r>
              <a:rPr lang="en-GB" sz="2000" dirty="0" smtClean="0"/>
              <a:t>guides and direct </a:t>
            </a:r>
            <a:r>
              <a:rPr lang="en-GB" sz="2000" dirty="0"/>
              <a:t>them to revision websites</a:t>
            </a:r>
            <a:r>
              <a:rPr lang="en-GB" sz="2000" dirty="0" smtClean="0"/>
              <a:t>.</a:t>
            </a:r>
          </a:p>
          <a:p>
            <a:pPr marL="285750" indent="-285750">
              <a:lnSpc>
                <a:spcPct val="150000"/>
              </a:lnSpc>
              <a:buFont typeface="Arial" panose="020B0604020202020204" pitchFamily="34" charset="0"/>
              <a:buChar char="•"/>
            </a:pPr>
            <a:r>
              <a:rPr lang="en-GB" sz="2000" dirty="0" smtClean="0"/>
              <a:t>Testing their knowledge – let them teach you.</a:t>
            </a:r>
          </a:p>
          <a:p>
            <a:pPr marL="285750" indent="-285750">
              <a:lnSpc>
                <a:spcPct val="150000"/>
              </a:lnSpc>
              <a:buFont typeface="Arial" panose="020B0604020202020204" pitchFamily="34" charset="0"/>
              <a:buChar char="•"/>
            </a:pPr>
            <a:r>
              <a:rPr lang="en-GB" sz="2000" dirty="0" smtClean="0"/>
              <a:t>Agree times throughout homework/revision where you will check in with them to see how they are doing.</a:t>
            </a:r>
          </a:p>
          <a:p>
            <a:pPr marL="285750" indent="-285750">
              <a:lnSpc>
                <a:spcPct val="150000"/>
              </a:lnSpc>
              <a:buFont typeface="Arial" panose="020B0604020202020204" pitchFamily="34" charset="0"/>
              <a:buChar char="•"/>
            </a:pPr>
            <a:r>
              <a:rPr lang="en-GB" sz="2000" dirty="0"/>
              <a:t>Get organised – stick copies of your child’s exam time table on the fridge/</a:t>
            </a:r>
            <a:r>
              <a:rPr lang="en-GB" sz="2000" dirty="0" err="1"/>
              <a:t>pinboard</a:t>
            </a:r>
            <a:r>
              <a:rPr lang="en-GB" sz="2000" dirty="0"/>
              <a:t>/your child’s bedroom wall, ensure your child has black pens, sharp pencils, rubber, ruler, compass, protractor, calculator, see through clear pencil case</a:t>
            </a:r>
            <a:r>
              <a:rPr lang="en-GB" sz="2000" dirty="0" smtClean="0"/>
              <a:t>.</a:t>
            </a:r>
            <a:endParaRPr lang="en-GB"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7239" y="109944"/>
            <a:ext cx="962970" cy="1351094"/>
          </a:xfrm>
          <a:prstGeom prst="rect">
            <a:avLst/>
          </a:prstGeom>
        </p:spPr>
      </p:pic>
    </p:spTree>
    <p:extLst>
      <p:ext uri="{BB962C8B-B14F-4D97-AF65-F5344CB8AC3E}">
        <p14:creationId xmlns:p14="http://schemas.microsoft.com/office/powerpoint/2010/main" val="3474943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mn-lt"/>
              </a:rPr>
              <a:t>Parental Roles</a:t>
            </a:r>
            <a:endParaRPr lang="en-GB" b="1" u="sng" dirty="0">
              <a:latin typeface="+mn-lt"/>
            </a:endParaRPr>
          </a:p>
        </p:txBody>
      </p:sp>
      <p:sp>
        <p:nvSpPr>
          <p:cNvPr id="4" name="TextBox 3"/>
          <p:cNvSpPr txBox="1"/>
          <p:nvPr/>
        </p:nvSpPr>
        <p:spPr>
          <a:xfrm>
            <a:off x="739471" y="1690689"/>
            <a:ext cx="7991061" cy="2616101"/>
          </a:xfrm>
          <a:prstGeom prst="rect">
            <a:avLst/>
          </a:prstGeom>
          <a:noFill/>
        </p:spPr>
        <p:txBody>
          <a:bodyPr wrap="square" rtlCol="0">
            <a:spAutoFit/>
          </a:bodyPr>
          <a:lstStyle/>
          <a:p>
            <a:r>
              <a:rPr lang="en-GB" sz="3200" b="1" dirty="0" smtClean="0"/>
              <a:t>Attendance Officer</a:t>
            </a:r>
          </a:p>
          <a:p>
            <a:endParaRPr lang="en-GB" sz="3200" dirty="0"/>
          </a:p>
          <a:p>
            <a:pPr marL="457200" indent="-457200">
              <a:buFont typeface="Arial" panose="020B0604020202020204" pitchFamily="34" charset="0"/>
              <a:buChar char="•"/>
            </a:pPr>
            <a:r>
              <a:rPr lang="en-GB" sz="3200" dirty="0" smtClean="0"/>
              <a:t>Good Attendance and punctuality is intrinsically linked to success</a:t>
            </a:r>
          </a:p>
          <a:p>
            <a:endParaRPr lang="en-GB" dirty="0" smtClean="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331" y="124691"/>
            <a:ext cx="962970" cy="1351094"/>
          </a:xfrm>
          <a:prstGeom prst="rect">
            <a:avLst/>
          </a:prstGeom>
        </p:spPr>
      </p:pic>
    </p:spTree>
    <p:extLst>
      <p:ext uri="{BB962C8B-B14F-4D97-AF65-F5344CB8AC3E}">
        <p14:creationId xmlns:p14="http://schemas.microsoft.com/office/powerpoint/2010/main" val="549195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621"/>
            <a:ext cx="8229600" cy="714802"/>
          </a:xfrm>
        </p:spPr>
        <p:txBody>
          <a:bodyPr>
            <a:normAutofit/>
          </a:bodyPr>
          <a:lstStyle/>
          <a:p>
            <a:r>
              <a:rPr lang="en-GB" b="1" u="sng" dirty="0" smtClean="0">
                <a:latin typeface="+mn-lt"/>
              </a:rPr>
              <a:t>Attendance</a:t>
            </a:r>
            <a:endParaRPr lang="en-GB" b="1" u="sng" dirty="0">
              <a:latin typeface="+mn-lt"/>
            </a:endParaRPr>
          </a:p>
        </p:txBody>
      </p:sp>
      <p:sp>
        <p:nvSpPr>
          <p:cNvPr id="3" name="Content Placeholder 2"/>
          <p:cNvSpPr>
            <a:spLocks noGrp="1"/>
          </p:cNvSpPr>
          <p:nvPr>
            <p:ph idx="1"/>
          </p:nvPr>
        </p:nvSpPr>
        <p:spPr>
          <a:xfrm>
            <a:off x="457200" y="620689"/>
            <a:ext cx="8229600" cy="792088"/>
          </a:xfrm>
        </p:spPr>
        <p:txBody>
          <a:bodyPr>
            <a:normAutofit fontScale="92500" lnSpcReduction="10000"/>
          </a:bodyPr>
          <a:lstStyle/>
          <a:p>
            <a:pPr algn="ctr"/>
            <a:r>
              <a:rPr lang="en-GB" sz="2400" b="1" dirty="0" smtClean="0">
                <a:solidFill>
                  <a:srgbClr val="7030A0"/>
                </a:solidFill>
              </a:rPr>
              <a:t>Good Attendance Means……..</a:t>
            </a:r>
          </a:p>
          <a:p>
            <a:pPr algn="ctr"/>
            <a:r>
              <a:rPr lang="en-GB" sz="2400" b="1" dirty="0" smtClean="0">
                <a:solidFill>
                  <a:srgbClr val="7030A0"/>
                </a:solidFill>
              </a:rPr>
              <a:t>Being in school at least 96% of the time.</a:t>
            </a:r>
          </a:p>
          <a:p>
            <a:endParaRPr lang="en-GB" sz="2400" b="1" dirty="0">
              <a:solidFill>
                <a:srgbClr val="7030A0"/>
              </a:solidFill>
            </a:endParaRPr>
          </a:p>
        </p:txBody>
      </p:sp>
      <p:sp>
        <p:nvSpPr>
          <p:cNvPr id="6" name="Rectangle 5"/>
          <p:cNvSpPr/>
          <p:nvPr/>
        </p:nvSpPr>
        <p:spPr>
          <a:xfrm>
            <a:off x="2148075" y="1312972"/>
            <a:ext cx="6408712"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175 Non School days a year!</a:t>
            </a:r>
          </a:p>
          <a:p>
            <a:pPr algn="ctr"/>
            <a:r>
              <a:rPr lang="en-GB" b="1" dirty="0" smtClean="0"/>
              <a:t>All this time for shopping, holidays and appointments.</a:t>
            </a:r>
            <a:endParaRPr lang="en-GB" b="1" dirty="0"/>
          </a:p>
        </p:txBody>
      </p:sp>
      <p:sp>
        <p:nvSpPr>
          <p:cNvPr id="7" name="Rectangle 6"/>
          <p:cNvSpPr/>
          <p:nvPr/>
        </p:nvSpPr>
        <p:spPr>
          <a:xfrm>
            <a:off x="208912" y="1304764"/>
            <a:ext cx="648072" cy="4248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smtClean="0"/>
              <a:t>365 days in the calendar year</a:t>
            </a:r>
            <a:endParaRPr lang="en-GB" b="1" dirty="0"/>
          </a:p>
        </p:txBody>
      </p:sp>
      <p:sp>
        <p:nvSpPr>
          <p:cNvPr id="8" name="Rectangle 7"/>
          <p:cNvSpPr/>
          <p:nvPr/>
        </p:nvSpPr>
        <p:spPr>
          <a:xfrm>
            <a:off x="971600" y="1304764"/>
            <a:ext cx="1080120" cy="42484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a:p>
            <a:pPr algn="ctr"/>
            <a:endParaRPr lang="en-GB" dirty="0" smtClean="0"/>
          </a:p>
          <a:p>
            <a:pPr algn="ctr"/>
            <a:endParaRPr lang="en-GB" dirty="0"/>
          </a:p>
        </p:txBody>
      </p:sp>
      <p:sp>
        <p:nvSpPr>
          <p:cNvPr id="9" name="TextBox 8"/>
          <p:cNvSpPr txBox="1"/>
          <p:nvPr/>
        </p:nvSpPr>
        <p:spPr>
          <a:xfrm>
            <a:off x="1115616" y="2348880"/>
            <a:ext cx="864096" cy="523220"/>
          </a:xfrm>
          <a:prstGeom prst="rect">
            <a:avLst/>
          </a:prstGeom>
          <a:solidFill>
            <a:schemeClr val="bg1">
              <a:lumMod val="95000"/>
            </a:schemeClr>
          </a:solidFill>
          <a:ln>
            <a:solidFill>
              <a:schemeClr val="tx1"/>
            </a:solidFill>
          </a:ln>
        </p:spPr>
        <p:txBody>
          <a:bodyPr wrap="square" rtlCol="0">
            <a:spAutoFit/>
          </a:bodyPr>
          <a:lstStyle/>
          <a:p>
            <a:pPr algn="ctr"/>
            <a:r>
              <a:rPr lang="en-GB" sz="1400" b="1" dirty="0" smtClean="0"/>
              <a:t>0 Days Absence</a:t>
            </a:r>
            <a:endParaRPr lang="en-GB" sz="1400" b="1" dirty="0"/>
          </a:p>
        </p:txBody>
      </p:sp>
      <p:sp>
        <p:nvSpPr>
          <p:cNvPr id="10" name="TextBox 9"/>
          <p:cNvSpPr txBox="1"/>
          <p:nvPr/>
        </p:nvSpPr>
        <p:spPr>
          <a:xfrm>
            <a:off x="1079612" y="3830980"/>
            <a:ext cx="864096" cy="1569660"/>
          </a:xfrm>
          <a:prstGeom prst="rect">
            <a:avLst/>
          </a:prstGeom>
          <a:solidFill>
            <a:schemeClr val="bg1"/>
          </a:solidFill>
          <a:ln>
            <a:solidFill>
              <a:schemeClr val="tx1"/>
            </a:solidFill>
          </a:ln>
        </p:spPr>
        <p:txBody>
          <a:bodyPr wrap="square" rtlCol="0">
            <a:spAutoFit/>
          </a:bodyPr>
          <a:lstStyle/>
          <a:p>
            <a:pPr algn="ctr"/>
            <a:r>
              <a:rPr lang="en-GB" sz="1600" b="1" dirty="0" smtClean="0"/>
              <a:t>190</a:t>
            </a:r>
          </a:p>
          <a:p>
            <a:pPr algn="ctr"/>
            <a:r>
              <a:rPr lang="en-GB" sz="1600" b="1" dirty="0" smtClean="0"/>
              <a:t>School</a:t>
            </a:r>
          </a:p>
          <a:p>
            <a:pPr algn="ctr"/>
            <a:r>
              <a:rPr lang="en-GB" sz="1600" b="1" dirty="0" smtClean="0"/>
              <a:t>Days</a:t>
            </a:r>
          </a:p>
          <a:p>
            <a:pPr algn="ctr"/>
            <a:r>
              <a:rPr lang="en-GB" sz="1600" b="1" dirty="0" smtClean="0"/>
              <a:t>In Each</a:t>
            </a:r>
          </a:p>
          <a:p>
            <a:pPr algn="ctr"/>
            <a:r>
              <a:rPr lang="en-GB" sz="1600" b="1" dirty="0" smtClean="0"/>
              <a:t>Year</a:t>
            </a:r>
          </a:p>
          <a:p>
            <a:pPr algn="ctr"/>
            <a:endParaRPr lang="en-GB" sz="1600" b="1" dirty="0"/>
          </a:p>
        </p:txBody>
      </p:sp>
      <p:sp>
        <p:nvSpPr>
          <p:cNvPr id="12" name="Rectangle 11"/>
          <p:cNvSpPr/>
          <p:nvPr/>
        </p:nvSpPr>
        <p:spPr>
          <a:xfrm>
            <a:off x="2148075" y="2024146"/>
            <a:ext cx="1224134" cy="352839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339752" y="2362826"/>
            <a:ext cx="864095" cy="523220"/>
          </a:xfrm>
          <a:prstGeom prst="rect">
            <a:avLst/>
          </a:prstGeom>
          <a:solidFill>
            <a:schemeClr val="bg1"/>
          </a:solidFill>
          <a:ln>
            <a:solidFill>
              <a:schemeClr val="tx1"/>
            </a:solidFill>
          </a:ln>
        </p:spPr>
        <p:txBody>
          <a:bodyPr wrap="square" rtlCol="0">
            <a:spAutoFit/>
          </a:bodyPr>
          <a:lstStyle/>
          <a:p>
            <a:pPr algn="ctr"/>
            <a:r>
              <a:rPr lang="en-GB" sz="1400" b="1" dirty="0" smtClean="0"/>
              <a:t>8 Days </a:t>
            </a:r>
            <a:r>
              <a:rPr lang="en-GB" sz="1400" b="1" dirty="0"/>
              <a:t>A</a:t>
            </a:r>
            <a:r>
              <a:rPr lang="en-GB" sz="1400" b="1" dirty="0" smtClean="0"/>
              <a:t>bsence</a:t>
            </a:r>
            <a:endParaRPr lang="en-GB" sz="1400" b="1" dirty="0"/>
          </a:p>
        </p:txBody>
      </p:sp>
      <p:sp>
        <p:nvSpPr>
          <p:cNvPr id="14" name="TextBox 13"/>
          <p:cNvSpPr txBox="1"/>
          <p:nvPr/>
        </p:nvSpPr>
        <p:spPr>
          <a:xfrm>
            <a:off x="2220082" y="4323422"/>
            <a:ext cx="1080119" cy="1077218"/>
          </a:xfrm>
          <a:prstGeom prst="rect">
            <a:avLst/>
          </a:prstGeom>
          <a:solidFill>
            <a:schemeClr val="bg1"/>
          </a:solidFill>
          <a:ln>
            <a:solidFill>
              <a:schemeClr val="tx1"/>
            </a:solidFill>
          </a:ln>
        </p:spPr>
        <p:txBody>
          <a:bodyPr wrap="square" rtlCol="0">
            <a:spAutoFit/>
          </a:bodyPr>
          <a:lstStyle/>
          <a:p>
            <a:pPr algn="ctr"/>
            <a:r>
              <a:rPr lang="en-GB" sz="1600" b="1" dirty="0" smtClean="0"/>
              <a:t>182 </a:t>
            </a:r>
          </a:p>
          <a:p>
            <a:pPr algn="ctr"/>
            <a:r>
              <a:rPr lang="en-GB" sz="1600" b="1" dirty="0" smtClean="0"/>
              <a:t>Days</a:t>
            </a:r>
          </a:p>
          <a:p>
            <a:pPr algn="ctr"/>
            <a:r>
              <a:rPr lang="en-GB" sz="1600" b="1" dirty="0" smtClean="0"/>
              <a:t> of Education</a:t>
            </a:r>
            <a:endParaRPr lang="en-GB" sz="1600" b="1" dirty="0"/>
          </a:p>
        </p:txBody>
      </p:sp>
      <p:sp>
        <p:nvSpPr>
          <p:cNvPr id="15" name="Rectangle 14"/>
          <p:cNvSpPr/>
          <p:nvPr/>
        </p:nvSpPr>
        <p:spPr>
          <a:xfrm>
            <a:off x="3635896" y="2744924"/>
            <a:ext cx="1224136" cy="28083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047177" y="3190619"/>
            <a:ext cx="1224136" cy="23762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717999" y="3713839"/>
            <a:ext cx="1080120" cy="18530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897927" y="3988224"/>
            <a:ext cx="1115566" cy="15650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694749" y="3526732"/>
            <a:ext cx="1080120" cy="523220"/>
          </a:xfrm>
          <a:prstGeom prst="rect">
            <a:avLst/>
          </a:prstGeom>
          <a:solidFill>
            <a:schemeClr val="bg1"/>
          </a:solidFill>
          <a:ln>
            <a:solidFill>
              <a:schemeClr val="tx1"/>
            </a:solidFill>
          </a:ln>
        </p:spPr>
        <p:txBody>
          <a:bodyPr wrap="square" rtlCol="0">
            <a:spAutoFit/>
          </a:bodyPr>
          <a:lstStyle/>
          <a:p>
            <a:pPr algn="ctr"/>
            <a:r>
              <a:rPr lang="en-GB" sz="1400" b="1" dirty="0" smtClean="0"/>
              <a:t>19 Days Absence</a:t>
            </a:r>
            <a:endParaRPr lang="en-GB" sz="1400" b="1" dirty="0"/>
          </a:p>
        </p:txBody>
      </p:sp>
      <p:sp>
        <p:nvSpPr>
          <p:cNvPr id="20" name="TextBox 19"/>
          <p:cNvSpPr txBox="1"/>
          <p:nvPr/>
        </p:nvSpPr>
        <p:spPr>
          <a:xfrm>
            <a:off x="3707904" y="4569643"/>
            <a:ext cx="1080121" cy="830997"/>
          </a:xfrm>
          <a:prstGeom prst="rect">
            <a:avLst/>
          </a:prstGeom>
          <a:solidFill>
            <a:schemeClr val="bg1"/>
          </a:solidFill>
          <a:ln>
            <a:solidFill>
              <a:schemeClr val="tx1"/>
            </a:solidFill>
          </a:ln>
        </p:spPr>
        <p:txBody>
          <a:bodyPr wrap="square" rtlCol="0">
            <a:spAutoFit/>
          </a:bodyPr>
          <a:lstStyle/>
          <a:p>
            <a:pPr algn="ctr"/>
            <a:r>
              <a:rPr lang="en-GB" sz="1600" b="1" dirty="0" smtClean="0"/>
              <a:t>171 Days of Education</a:t>
            </a:r>
            <a:endParaRPr lang="en-GB" sz="1600" b="1" dirty="0"/>
          </a:p>
        </p:txBody>
      </p:sp>
      <p:sp>
        <p:nvSpPr>
          <p:cNvPr id="21" name="TextBox 20"/>
          <p:cNvSpPr txBox="1"/>
          <p:nvPr/>
        </p:nvSpPr>
        <p:spPr>
          <a:xfrm>
            <a:off x="5119185" y="3561449"/>
            <a:ext cx="1080120" cy="523220"/>
          </a:xfrm>
          <a:prstGeom prst="rect">
            <a:avLst/>
          </a:prstGeom>
          <a:solidFill>
            <a:schemeClr val="bg1"/>
          </a:solidFill>
          <a:ln>
            <a:solidFill>
              <a:schemeClr val="tx1"/>
            </a:solidFill>
          </a:ln>
        </p:spPr>
        <p:txBody>
          <a:bodyPr wrap="square" rtlCol="0">
            <a:spAutoFit/>
          </a:bodyPr>
          <a:lstStyle/>
          <a:p>
            <a:pPr algn="ctr"/>
            <a:r>
              <a:rPr lang="en-GB" sz="1400" b="1" dirty="0" smtClean="0"/>
              <a:t>29 Days Absence</a:t>
            </a:r>
            <a:endParaRPr lang="en-GB" sz="1400" b="1" dirty="0"/>
          </a:p>
        </p:txBody>
      </p:sp>
      <p:sp>
        <p:nvSpPr>
          <p:cNvPr id="22" name="TextBox 21"/>
          <p:cNvSpPr txBox="1"/>
          <p:nvPr/>
        </p:nvSpPr>
        <p:spPr>
          <a:xfrm>
            <a:off x="5115627" y="4573172"/>
            <a:ext cx="1080120" cy="830997"/>
          </a:xfrm>
          <a:prstGeom prst="rect">
            <a:avLst/>
          </a:prstGeom>
          <a:solidFill>
            <a:schemeClr val="bg1"/>
          </a:solidFill>
          <a:ln>
            <a:solidFill>
              <a:schemeClr val="tx1"/>
            </a:solidFill>
          </a:ln>
        </p:spPr>
        <p:txBody>
          <a:bodyPr wrap="square" rtlCol="0">
            <a:spAutoFit/>
          </a:bodyPr>
          <a:lstStyle/>
          <a:p>
            <a:pPr algn="ctr"/>
            <a:r>
              <a:rPr lang="en-GB" sz="1600" b="1" dirty="0" smtClean="0"/>
              <a:t>161 Days </a:t>
            </a:r>
          </a:p>
          <a:p>
            <a:pPr algn="ctr"/>
            <a:r>
              <a:rPr lang="en-GB" sz="1600" b="1" dirty="0" smtClean="0"/>
              <a:t>Of Education</a:t>
            </a:r>
            <a:endParaRPr lang="en-GB" sz="1600" b="1" dirty="0"/>
          </a:p>
        </p:txBody>
      </p:sp>
      <p:sp>
        <p:nvSpPr>
          <p:cNvPr id="23" name="TextBox 22"/>
          <p:cNvSpPr txBox="1"/>
          <p:nvPr/>
        </p:nvSpPr>
        <p:spPr>
          <a:xfrm>
            <a:off x="6790007" y="4049952"/>
            <a:ext cx="936104" cy="523220"/>
          </a:xfrm>
          <a:prstGeom prst="rect">
            <a:avLst/>
          </a:prstGeom>
          <a:solidFill>
            <a:schemeClr val="bg1"/>
          </a:solidFill>
          <a:ln>
            <a:solidFill>
              <a:schemeClr val="tx1"/>
            </a:solidFill>
          </a:ln>
        </p:spPr>
        <p:txBody>
          <a:bodyPr wrap="square" rtlCol="0">
            <a:spAutoFit/>
          </a:bodyPr>
          <a:lstStyle/>
          <a:p>
            <a:pPr algn="ctr"/>
            <a:r>
              <a:rPr lang="en-GB" sz="1400" b="1" dirty="0" smtClean="0"/>
              <a:t>38 Days</a:t>
            </a:r>
          </a:p>
          <a:p>
            <a:pPr algn="ctr"/>
            <a:r>
              <a:rPr lang="en-GB" sz="1400" b="1" dirty="0" smtClean="0"/>
              <a:t>Absence</a:t>
            </a:r>
            <a:endParaRPr lang="en-GB" sz="1400" b="1" dirty="0"/>
          </a:p>
        </p:txBody>
      </p:sp>
      <p:sp>
        <p:nvSpPr>
          <p:cNvPr id="27" name="TextBox 26"/>
          <p:cNvSpPr txBox="1"/>
          <p:nvPr/>
        </p:nvSpPr>
        <p:spPr>
          <a:xfrm>
            <a:off x="808734" y="6401285"/>
            <a:ext cx="8507901" cy="369332"/>
          </a:xfrm>
          <a:prstGeom prst="rect">
            <a:avLst/>
          </a:prstGeom>
          <a:noFill/>
        </p:spPr>
        <p:txBody>
          <a:bodyPr wrap="square" rtlCol="0">
            <a:spAutoFit/>
          </a:bodyPr>
          <a:lstStyle/>
          <a:p>
            <a:r>
              <a:rPr lang="en-GB" b="1" dirty="0" smtClean="0">
                <a:solidFill>
                  <a:srgbClr val="FF0000"/>
                </a:solidFill>
              </a:rPr>
              <a:t>      ‘Well done!’                             ‘I’m Worried’            ‘I’m concerned reduces life chances’ </a:t>
            </a:r>
            <a:endParaRPr lang="en-GB" b="1" dirty="0">
              <a:solidFill>
                <a:srgbClr val="FF0000"/>
              </a:solidFill>
            </a:endParaRPr>
          </a:p>
        </p:txBody>
      </p:sp>
      <p:sp>
        <p:nvSpPr>
          <p:cNvPr id="28" name="TextBox 27"/>
          <p:cNvSpPr txBox="1"/>
          <p:nvPr/>
        </p:nvSpPr>
        <p:spPr>
          <a:xfrm>
            <a:off x="617918" y="5566883"/>
            <a:ext cx="8698718" cy="307777"/>
          </a:xfrm>
          <a:prstGeom prst="rect">
            <a:avLst/>
          </a:prstGeom>
          <a:noFill/>
        </p:spPr>
        <p:txBody>
          <a:bodyPr wrap="square" rtlCol="0">
            <a:spAutoFit/>
          </a:bodyPr>
          <a:lstStyle/>
          <a:p>
            <a:r>
              <a:rPr lang="en-GB" sz="1400" b="1" dirty="0" smtClean="0">
                <a:solidFill>
                  <a:srgbClr val="FF0000"/>
                </a:solidFill>
              </a:rPr>
              <a:t>  100%</a:t>
            </a:r>
            <a:r>
              <a:rPr lang="en-GB" sz="1400" dirty="0" smtClean="0"/>
              <a:t> </a:t>
            </a:r>
            <a:r>
              <a:rPr lang="en-GB" sz="1400" b="1" dirty="0" smtClean="0"/>
              <a:t>attendance</a:t>
            </a:r>
            <a:r>
              <a:rPr lang="en-GB" sz="1400" dirty="0" smtClean="0"/>
              <a:t>  </a:t>
            </a:r>
            <a:r>
              <a:rPr lang="en-GB" sz="1400" b="1" dirty="0" smtClean="0">
                <a:solidFill>
                  <a:srgbClr val="FF0000"/>
                </a:solidFill>
              </a:rPr>
              <a:t>96% </a:t>
            </a:r>
            <a:r>
              <a:rPr lang="en-GB" sz="1400" b="1" dirty="0" smtClean="0"/>
              <a:t>attendance       </a:t>
            </a:r>
            <a:r>
              <a:rPr lang="en-GB" sz="1400" b="1" dirty="0" smtClean="0">
                <a:solidFill>
                  <a:srgbClr val="FF0000"/>
                </a:solidFill>
              </a:rPr>
              <a:t>90% </a:t>
            </a:r>
            <a:r>
              <a:rPr lang="en-GB" sz="1400" b="1" dirty="0" smtClean="0"/>
              <a:t>attendance      </a:t>
            </a:r>
            <a:r>
              <a:rPr lang="en-GB" sz="1400" b="1" dirty="0" smtClean="0">
                <a:solidFill>
                  <a:srgbClr val="FF0000"/>
                </a:solidFill>
              </a:rPr>
              <a:t>85% </a:t>
            </a:r>
            <a:r>
              <a:rPr lang="en-GB" sz="1400" b="1" dirty="0" smtClean="0"/>
              <a:t>attendance          </a:t>
            </a:r>
            <a:r>
              <a:rPr lang="en-GB" sz="1400" b="1" dirty="0" smtClean="0">
                <a:solidFill>
                  <a:srgbClr val="FF0000"/>
                </a:solidFill>
              </a:rPr>
              <a:t>80% </a:t>
            </a:r>
            <a:r>
              <a:rPr lang="en-GB" sz="1400" b="1" dirty="0" smtClean="0"/>
              <a:t>attendance </a:t>
            </a:r>
            <a:r>
              <a:rPr lang="en-GB" sz="1400" b="1" dirty="0" smtClean="0">
                <a:solidFill>
                  <a:srgbClr val="FF0000"/>
                </a:solidFill>
              </a:rPr>
              <a:t> 75% </a:t>
            </a:r>
            <a:r>
              <a:rPr lang="en-GB" sz="1400" b="1" dirty="0" smtClean="0"/>
              <a:t>attendance   </a:t>
            </a:r>
            <a:endParaRPr lang="en-GB" sz="1400" b="1" dirty="0"/>
          </a:p>
        </p:txBody>
      </p:sp>
      <p:sp>
        <p:nvSpPr>
          <p:cNvPr id="30" name="TextBox 29"/>
          <p:cNvSpPr txBox="1"/>
          <p:nvPr/>
        </p:nvSpPr>
        <p:spPr>
          <a:xfrm>
            <a:off x="7956376" y="4049952"/>
            <a:ext cx="1008112" cy="523220"/>
          </a:xfrm>
          <a:prstGeom prst="rect">
            <a:avLst/>
          </a:prstGeom>
          <a:solidFill>
            <a:schemeClr val="bg1"/>
          </a:solidFill>
          <a:ln>
            <a:solidFill>
              <a:schemeClr val="tx1"/>
            </a:solidFill>
          </a:ln>
        </p:spPr>
        <p:txBody>
          <a:bodyPr wrap="square" rtlCol="0">
            <a:spAutoFit/>
          </a:bodyPr>
          <a:lstStyle/>
          <a:p>
            <a:pPr algn="ctr"/>
            <a:r>
              <a:rPr lang="en-GB" sz="1400" b="1" dirty="0" smtClean="0"/>
              <a:t>47 Days</a:t>
            </a:r>
          </a:p>
          <a:p>
            <a:pPr algn="ctr"/>
            <a:r>
              <a:rPr lang="en-GB" sz="1400" b="1" dirty="0" smtClean="0"/>
              <a:t>Absence</a:t>
            </a:r>
            <a:endParaRPr lang="en-GB" sz="1400" b="1" dirty="0"/>
          </a:p>
        </p:txBody>
      </p:sp>
      <p:sp>
        <p:nvSpPr>
          <p:cNvPr id="31" name="TextBox 30"/>
          <p:cNvSpPr txBox="1"/>
          <p:nvPr/>
        </p:nvSpPr>
        <p:spPr>
          <a:xfrm>
            <a:off x="7987658" y="4745486"/>
            <a:ext cx="936104" cy="738664"/>
          </a:xfrm>
          <a:prstGeom prst="rect">
            <a:avLst/>
          </a:prstGeom>
          <a:solidFill>
            <a:schemeClr val="bg1"/>
          </a:solidFill>
        </p:spPr>
        <p:txBody>
          <a:bodyPr wrap="square" rtlCol="0">
            <a:spAutoFit/>
          </a:bodyPr>
          <a:lstStyle/>
          <a:p>
            <a:pPr algn="ctr"/>
            <a:r>
              <a:rPr lang="en-GB" sz="1400" b="1" dirty="0" smtClean="0"/>
              <a:t>143 Days</a:t>
            </a:r>
          </a:p>
          <a:p>
            <a:pPr algn="ctr"/>
            <a:r>
              <a:rPr lang="en-GB" sz="1400" b="1" dirty="0" smtClean="0"/>
              <a:t>Of Education</a:t>
            </a:r>
            <a:endParaRPr lang="en-GB" sz="1400" b="1" dirty="0"/>
          </a:p>
        </p:txBody>
      </p:sp>
      <p:sp>
        <p:nvSpPr>
          <p:cNvPr id="32" name="TextBox 31"/>
          <p:cNvSpPr txBox="1"/>
          <p:nvPr/>
        </p:nvSpPr>
        <p:spPr>
          <a:xfrm>
            <a:off x="6788378" y="4717503"/>
            <a:ext cx="936104" cy="738664"/>
          </a:xfrm>
          <a:prstGeom prst="rect">
            <a:avLst/>
          </a:prstGeom>
          <a:solidFill>
            <a:schemeClr val="bg1"/>
          </a:solidFill>
          <a:ln>
            <a:solidFill>
              <a:schemeClr val="tx1"/>
            </a:solidFill>
          </a:ln>
        </p:spPr>
        <p:txBody>
          <a:bodyPr wrap="square" rtlCol="0">
            <a:spAutoFit/>
          </a:bodyPr>
          <a:lstStyle/>
          <a:p>
            <a:pPr algn="ctr"/>
            <a:r>
              <a:rPr lang="en-GB" sz="1400" b="1" dirty="0" smtClean="0"/>
              <a:t>152 Days of Education</a:t>
            </a:r>
            <a:endParaRPr lang="en-GB" sz="1400" b="1" dirty="0"/>
          </a:p>
        </p:txBody>
      </p:sp>
      <p:sp>
        <p:nvSpPr>
          <p:cNvPr id="11" name="TextBox 10"/>
          <p:cNvSpPr txBox="1"/>
          <p:nvPr/>
        </p:nvSpPr>
        <p:spPr>
          <a:xfrm>
            <a:off x="808735" y="5820364"/>
            <a:ext cx="833526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solidFill>
                  <a:schemeClr val="tx2"/>
                </a:solidFill>
              </a:rPr>
              <a:t>Best Chances of Success             Poor Attendance                      Very Poor Attendance</a:t>
            </a:r>
          </a:p>
          <a:p>
            <a:r>
              <a:rPr lang="en-GB" b="1" dirty="0" smtClean="0">
                <a:solidFill>
                  <a:schemeClr val="tx2"/>
                </a:solidFill>
              </a:rPr>
              <a:t>                                                     Less Chance of Success          Serious impact on Education</a:t>
            </a: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94064"/>
            <a:ext cx="800943" cy="1123762"/>
          </a:xfrm>
          <a:prstGeom prst="rect">
            <a:avLst/>
          </a:prstGeom>
        </p:spPr>
      </p:pic>
    </p:spTree>
    <p:extLst>
      <p:ext uri="{BB962C8B-B14F-4D97-AF65-F5344CB8AC3E}">
        <p14:creationId xmlns:p14="http://schemas.microsoft.com/office/powerpoint/2010/main" val="2720028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TotalTime>
  <Words>1449</Words>
  <Application>Microsoft Office PowerPoint</Application>
  <PresentationFormat>On-screen Show (4:3)</PresentationFormat>
  <Paragraphs>225</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Gill Sans SemiBold</vt:lpstr>
      <vt:lpstr>Times New Roman</vt:lpstr>
      <vt:lpstr>Office Theme</vt:lpstr>
      <vt:lpstr>Year 11 Information Evening Class of 2018  </vt:lpstr>
      <vt:lpstr>PowerPoint Presentation</vt:lpstr>
      <vt:lpstr>Superheroes Assembly Parent/Carer Involvement</vt:lpstr>
      <vt:lpstr>PowerPoint Presentation</vt:lpstr>
      <vt:lpstr>What you can do as parents</vt:lpstr>
      <vt:lpstr>Parental Roles</vt:lpstr>
      <vt:lpstr>Parental Roles</vt:lpstr>
      <vt:lpstr>Parental Roles</vt:lpstr>
      <vt:lpstr>Attendance</vt:lpstr>
      <vt:lpstr>Parental Roles</vt:lpstr>
      <vt:lpstr>PowerPoint Presentation</vt:lpstr>
      <vt:lpstr>We wish your child every success in Year 11 2017-2018 at Cams Hill School</vt:lpstr>
      <vt:lpstr>Supporting your child with English Language and English Literature at home</vt:lpstr>
      <vt:lpstr>PowerPoint Presentation</vt:lpstr>
      <vt:lpstr>PowerPoint Presentation</vt:lpstr>
      <vt:lpstr>PowerPoint Presentation</vt:lpstr>
      <vt:lpstr>English Literature</vt:lpstr>
      <vt:lpstr>PowerPoint Presentation</vt:lpstr>
      <vt:lpstr>PowerPoint Presentation</vt:lpstr>
      <vt:lpstr>PowerPoint Presentation</vt:lpstr>
      <vt:lpstr>English Workshops </vt:lpstr>
      <vt:lpstr>How could you support your child? </vt:lpstr>
      <vt:lpstr>Supporting your child with Mathematics at home</vt:lpstr>
      <vt:lpstr>Edexcel 1MA1</vt:lpstr>
      <vt:lpstr>PowerPoint Presentation</vt:lpstr>
      <vt:lpstr>Key findings (examiners reports)</vt:lpstr>
      <vt:lpstr>What we offer</vt:lpstr>
      <vt:lpstr>After mocks</vt:lpstr>
      <vt:lpstr>How to revise for Mathematics</vt:lpstr>
      <vt:lpstr>Websites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Strategy 2017</dc:title>
  <dc:creator>Pippa Newman</dc:creator>
  <cp:lastModifiedBy>Jacqueline Wilson</cp:lastModifiedBy>
  <cp:revision>37</cp:revision>
  <dcterms:created xsi:type="dcterms:W3CDTF">2017-02-27T19:34:55Z</dcterms:created>
  <dcterms:modified xsi:type="dcterms:W3CDTF">2017-10-19T12:38:12Z</dcterms:modified>
</cp:coreProperties>
</file>